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63" r:id="rId4"/>
    <p:sldId id="264" r:id="rId5"/>
    <p:sldId id="265" r:id="rId6"/>
    <p:sldId id="266" r:id="rId7"/>
    <p:sldId id="269" r:id="rId8"/>
    <p:sldId id="271" r:id="rId9"/>
    <p:sldId id="267" r:id="rId10"/>
    <p:sldId id="268" r:id="rId11"/>
    <p:sldId id="261" r:id="rId12"/>
    <p:sldId id="272" r:id="rId13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042E"/>
    <a:srgbClr val="CFD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85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6E6F28-732B-40BE-A4BF-B2BA4D4354B7}" type="doc">
      <dgm:prSet loTypeId="urn:microsoft.com/office/officeart/2005/8/layout/target3" loCatId="relationship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s-AR"/>
        </a:p>
      </dgm:t>
    </dgm:pt>
    <dgm:pt modelId="{B1DDF4D4-A190-4788-845A-D01E6B9F8758}">
      <dgm:prSet custT="1"/>
      <dgm:spPr/>
      <dgm:t>
        <a:bodyPr/>
        <a:lstStyle/>
        <a:p>
          <a:pPr rtl="0"/>
          <a:r>
            <a:rPr lang="es-AR" sz="1100" dirty="0" smtClean="0">
              <a:latin typeface="Baskerville Old Face" panose="02020602080505020303" pitchFamily="18" charset="0"/>
            </a:rPr>
            <a:t>Si el escaneo coincide con todos los SKU del remito, se ejecutará automáticamente el cierre del control</a:t>
          </a:r>
          <a:endParaRPr lang="es-AR" sz="1100" dirty="0">
            <a:latin typeface="Baskerville Old Face" panose="02020602080505020303" pitchFamily="18" charset="0"/>
          </a:endParaRPr>
        </a:p>
      </dgm:t>
    </dgm:pt>
    <dgm:pt modelId="{8FA18E78-4020-4945-BA90-366A3EBEA30C}" type="parTrans" cxnId="{9F87F920-96C3-4161-A345-D8289559A92C}">
      <dgm:prSet/>
      <dgm:spPr/>
      <dgm:t>
        <a:bodyPr/>
        <a:lstStyle/>
        <a:p>
          <a:endParaRPr lang="es-AR"/>
        </a:p>
      </dgm:t>
    </dgm:pt>
    <dgm:pt modelId="{7208C9C8-5759-44AC-86A4-479D49190E7D}" type="sibTrans" cxnId="{9F87F920-96C3-4161-A345-D8289559A92C}">
      <dgm:prSet/>
      <dgm:spPr/>
      <dgm:t>
        <a:bodyPr/>
        <a:lstStyle/>
        <a:p>
          <a:endParaRPr lang="es-AR"/>
        </a:p>
      </dgm:t>
    </dgm:pt>
    <dgm:pt modelId="{5D74C813-56EF-4610-A9F9-F9488F8BFD6E}" type="pres">
      <dgm:prSet presAssocID="{6F6E6F28-732B-40BE-A4BF-B2BA4D4354B7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88626CBB-B356-443C-BE23-702AF75B6750}" type="pres">
      <dgm:prSet presAssocID="{B1DDF4D4-A190-4788-845A-D01E6B9F8758}" presName="circle1" presStyleLbl="node1" presStyleIdx="0" presStyleCnt="1" custLinFactNeighborX="1839"/>
      <dgm:spPr/>
    </dgm:pt>
    <dgm:pt modelId="{98FEF366-D6D5-45A6-B291-344DD682672C}" type="pres">
      <dgm:prSet presAssocID="{B1DDF4D4-A190-4788-845A-D01E6B9F8758}" presName="space" presStyleCnt="0"/>
      <dgm:spPr/>
    </dgm:pt>
    <dgm:pt modelId="{74794F27-F87F-4E85-9676-11EC9D327DF1}" type="pres">
      <dgm:prSet presAssocID="{B1DDF4D4-A190-4788-845A-D01E6B9F8758}" presName="rect1" presStyleLbl="alignAcc1" presStyleIdx="0" presStyleCnt="1" custScaleY="100000" custLinFactNeighborX="249" custLinFactNeighborY="63422"/>
      <dgm:spPr/>
      <dgm:t>
        <a:bodyPr/>
        <a:lstStyle/>
        <a:p>
          <a:endParaRPr lang="es-AR"/>
        </a:p>
      </dgm:t>
    </dgm:pt>
    <dgm:pt modelId="{92A00263-D67C-45F8-A4B9-686695FD59C2}" type="pres">
      <dgm:prSet presAssocID="{B1DDF4D4-A190-4788-845A-D01E6B9F8758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DE30268C-D75D-4FFF-BAED-D132191C230D}" type="presOf" srcId="{B1DDF4D4-A190-4788-845A-D01E6B9F8758}" destId="{74794F27-F87F-4E85-9676-11EC9D327DF1}" srcOrd="0" destOrd="0" presId="urn:microsoft.com/office/officeart/2005/8/layout/target3"/>
    <dgm:cxn modelId="{9F87F920-96C3-4161-A345-D8289559A92C}" srcId="{6F6E6F28-732B-40BE-A4BF-B2BA4D4354B7}" destId="{B1DDF4D4-A190-4788-845A-D01E6B9F8758}" srcOrd="0" destOrd="0" parTransId="{8FA18E78-4020-4945-BA90-366A3EBEA30C}" sibTransId="{7208C9C8-5759-44AC-86A4-479D49190E7D}"/>
    <dgm:cxn modelId="{A1C8F87C-0C0A-4D0F-B99A-F130EE3EC0D5}" type="presOf" srcId="{B1DDF4D4-A190-4788-845A-D01E6B9F8758}" destId="{92A00263-D67C-45F8-A4B9-686695FD59C2}" srcOrd="1" destOrd="0" presId="urn:microsoft.com/office/officeart/2005/8/layout/target3"/>
    <dgm:cxn modelId="{4E1EC9F0-FE8E-4E76-BF2C-0980B7554A6B}" type="presOf" srcId="{6F6E6F28-732B-40BE-A4BF-B2BA4D4354B7}" destId="{5D74C813-56EF-4610-A9F9-F9488F8BFD6E}" srcOrd="0" destOrd="0" presId="urn:microsoft.com/office/officeart/2005/8/layout/target3"/>
    <dgm:cxn modelId="{81126C09-1EDA-4B15-9C45-32D629C0B55F}" type="presParOf" srcId="{5D74C813-56EF-4610-A9F9-F9488F8BFD6E}" destId="{88626CBB-B356-443C-BE23-702AF75B6750}" srcOrd="0" destOrd="0" presId="urn:microsoft.com/office/officeart/2005/8/layout/target3"/>
    <dgm:cxn modelId="{3F0053FC-C2E0-4C25-9AF4-B652EBC1B1A0}" type="presParOf" srcId="{5D74C813-56EF-4610-A9F9-F9488F8BFD6E}" destId="{98FEF366-D6D5-45A6-B291-344DD682672C}" srcOrd="1" destOrd="0" presId="urn:microsoft.com/office/officeart/2005/8/layout/target3"/>
    <dgm:cxn modelId="{06F9AA7A-C6F7-4205-A519-EDA7E7F52534}" type="presParOf" srcId="{5D74C813-56EF-4610-A9F9-F9488F8BFD6E}" destId="{74794F27-F87F-4E85-9676-11EC9D327DF1}" srcOrd="2" destOrd="0" presId="urn:microsoft.com/office/officeart/2005/8/layout/target3"/>
    <dgm:cxn modelId="{EEE7C327-B56F-4805-8C8A-0F4D6E06F65F}" type="presParOf" srcId="{5D74C813-56EF-4610-A9F9-F9488F8BFD6E}" destId="{92A00263-D67C-45F8-A4B9-686695FD59C2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0D4A96-F239-48FC-88BE-0CB5E71A3C8E}" type="doc">
      <dgm:prSet loTypeId="urn:microsoft.com/office/officeart/2005/8/layout/target3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s-AR"/>
        </a:p>
      </dgm:t>
    </dgm:pt>
    <dgm:pt modelId="{0FF456D3-E284-4EAB-8E2D-4E30D5DBDC1E}">
      <dgm:prSet custT="1"/>
      <dgm:spPr/>
      <dgm:t>
        <a:bodyPr/>
        <a:lstStyle/>
        <a:p>
          <a:pPr rtl="0"/>
          <a:r>
            <a:rPr lang="es-AR" sz="1200" dirty="0" smtClean="0">
              <a:latin typeface="Baskerville Old Face" panose="02020602080505020303" pitchFamily="18" charset="0"/>
            </a:rPr>
            <a:t>La HH consultará si hay más carretas o rolls para controlar. </a:t>
          </a:r>
          <a:endParaRPr lang="es-AR" sz="1200" dirty="0">
            <a:latin typeface="Baskerville Old Face" panose="02020602080505020303" pitchFamily="18" charset="0"/>
          </a:endParaRPr>
        </a:p>
      </dgm:t>
    </dgm:pt>
    <dgm:pt modelId="{8EF70AB3-58F7-4663-AD6F-376AE594AA3B}" type="parTrans" cxnId="{F9429574-69F7-4AFC-A764-B3747368A24D}">
      <dgm:prSet/>
      <dgm:spPr/>
      <dgm:t>
        <a:bodyPr/>
        <a:lstStyle/>
        <a:p>
          <a:endParaRPr lang="es-AR" sz="3600"/>
        </a:p>
      </dgm:t>
    </dgm:pt>
    <dgm:pt modelId="{26FB7F19-24C2-4D8C-AEA7-50E210D75EC8}" type="sibTrans" cxnId="{F9429574-69F7-4AFC-A764-B3747368A24D}">
      <dgm:prSet/>
      <dgm:spPr/>
      <dgm:t>
        <a:bodyPr/>
        <a:lstStyle/>
        <a:p>
          <a:endParaRPr lang="es-AR" sz="3600"/>
        </a:p>
      </dgm:t>
    </dgm:pt>
    <dgm:pt modelId="{06A7F916-A81C-4493-8BA0-20BE9DEC4E4B}">
      <dgm:prSet custT="1"/>
      <dgm:spPr/>
      <dgm:t>
        <a:bodyPr/>
        <a:lstStyle/>
        <a:p>
          <a:pPr rtl="0"/>
          <a:r>
            <a:rPr lang="es-AR" sz="1200" dirty="0" smtClean="0">
              <a:latin typeface="Baskerville Old Face" panose="02020602080505020303" pitchFamily="18" charset="0"/>
            </a:rPr>
            <a:t>En caso de ser positivo, se iniciara nuevamente el proceso. </a:t>
          </a:r>
          <a:endParaRPr lang="es-AR" sz="1200" dirty="0">
            <a:latin typeface="Baskerville Old Face" panose="02020602080505020303" pitchFamily="18" charset="0"/>
          </a:endParaRPr>
        </a:p>
      </dgm:t>
    </dgm:pt>
    <dgm:pt modelId="{AE123F7D-063B-4F80-96DD-05B758F64FF5}" type="parTrans" cxnId="{75FD756D-168D-4682-B58E-E48523CA95DD}">
      <dgm:prSet/>
      <dgm:spPr/>
      <dgm:t>
        <a:bodyPr/>
        <a:lstStyle/>
        <a:p>
          <a:endParaRPr lang="es-AR" sz="3600"/>
        </a:p>
      </dgm:t>
    </dgm:pt>
    <dgm:pt modelId="{66C8D0A2-2665-4932-B12C-0907C74FAC9D}" type="sibTrans" cxnId="{75FD756D-168D-4682-B58E-E48523CA95DD}">
      <dgm:prSet/>
      <dgm:spPr/>
      <dgm:t>
        <a:bodyPr/>
        <a:lstStyle/>
        <a:p>
          <a:endParaRPr lang="es-AR" sz="3600"/>
        </a:p>
      </dgm:t>
    </dgm:pt>
    <dgm:pt modelId="{F55BECC8-9DC3-4B9A-A710-2BB3FBDA74DE}">
      <dgm:prSet custT="1"/>
      <dgm:spPr/>
      <dgm:t>
        <a:bodyPr/>
        <a:lstStyle/>
        <a:p>
          <a:pPr rtl="0"/>
          <a:r>
            <a:rPr lang="es-AR" sz="1100" dirty="0" smtClean="0">
              <a:latin typeface="Baskerville Old Face" panose="02020602080505020303" pitchFamily="18" charset="0"/>
            </a:rPr>
            <a:t>En caso negativo el sistema cambiará el status del pedido a “controlado” </a:t>
          </a:r>
          <a:endParaRPr lang="es-AR" sz="1100" dirty="0">
            <a:latin typeface="Baskerville Old Face" panose="02020602080505020303" pitchFamily="18" charset="0"/>
          </a:endParaRPr>
        </a:p>
      </dgm:t>
    </dgm:pt>
    <dgm:pt modelId="{C18AD66E-C4EA-470F-BBC3-E30B31A2E23D}" type="parTrans" cxnId="{855FCD28-8120-4CD7-8014-F11AE7B82B61}">
      <dgm:prSet/>
      <dgm:spPr/>
      <dgm:t>
        <a:bodyPr/>
        <a:lstStyle/>
        <a:p>
          <a:endParaRPr lang="es-AR" sz="3600"/>
        </a:p>
      </dgm:t>
    </dgm:pt>
    <dgm:pt modelId="{B37E95E7-9FA3-4C9F-ABD2-CFE5A0924E8B}" type="sibTrans" cxnId="{855FCD28-8120-4CD7-8014-F11AE7B82B61}">
      <dgm:prSet/>
      <dgm:spPr/>
      <dgm:t>
        <a:bodyPr/>
        <a:lstStyle/>
        <a:p>
          <a:endParaRPr lang="es-AR" sz="3600"/>
        </a:p>
      </dgm:t>
    </dgm:pt>
    <dgm:pt modelId="{65F34B38-3810-4408-A013-714CEF0DD6FA}" type="pres">
      <dgm:prSet presAssocID="{E70D4A96-F239-48FC-88BE-0CB5E71A3C8E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EB86D632-D563-407D-8CCE-C7F4A1B01FEB}" type="pres">
      <dgm:prSet presAssocID="{0FF456D3-E284-4EAB-8E2D-4E30D5DBDC1E}" presName="circle1" presStyleLbl="node1" presStyleIdx="0" presStyleCnt="3"/>
      <dgm:spPr/>
    </dgm:pt>
    <dgm:pt modelId="{8380947D-F26C-416F-B60A-96A00F201B9B}" type="pres">
      <dgm:prSet presAssocID="{0FF456D3-E284-4EAB-8E2D-4E30D5DBDC1E}" presName="space" presStyleCnt="0"/>
      <dgm:spPr/>
    </dgm:pt>
    <dgm:pt modelId="{D9AD6C36-A0F2-46FB-90DF-98E5BDCDA922}" type="pres">
      <dgm:prSet presAssocID="{0FF456D3-E284-4EAB-8E2D-4E30D5DBDC1E}" presName="rect1" presStyleLbl="alignAcc1" presStyleIdx="0" presStyleCnt="3"/>
      <dgm:spPr/>
      <dgm:t>
        <a:bodyPr/>
        <a:lstStyle/>
        <a:p>
          <a:endParaRPr lang="es-AR"/>
        </a:p>
      </dgm:t>
    </dgm:pt>
    <dgm:pt modelId="{42248A69-69A9-475A-9288-07409083883E}" type="pres">
      <dgm:prSet presAssocID="{06A7F916-A81C-4493-8BA0-20BE9DEC4E4B}" presName="vertSpace2" presStyleLbl="node1" presStyleIdx="0" presStyleCnt="3"/>
      <dgm:spPr/>
    </dgm:pt>
    <dgm:pt modelId="{540B3F80-4C40-41D2-92DC-7CC991CEF1FB}" type="pres">
      <dgm:prSet presAssocID="{06A7F916-A81C-4493-8BA0-20BE9DEC4E4B}" presName="circle2" presStyleLbl="node1" presStyleIdx="1" presStyleCnt="3"/>
      <dgm:spPr/>
    </dgm:pt>
    <dgm:pt modelId="{0EEEE1EE-4DA1-4694-8D1D-D365E67BF973}" type="pres">
      <dgm:prSet presAssocID="{06A7F916-A81C-4493-8BA0-20BE9DEC4E4B}" presName="rect2" presStyleLbl="alignAcc1" presStyleIdx="1" presStyleCnt="3"/>
      <dgm:spPr/>
      <dgm:t>
        <a:bodyPr/>
        <a:lstStyle/>
        <a:p>
          <a:endParaRPr lang="es-AR"/>
        </a:p>
      </dgm:t>
    </dgm:pt>
    <dgm:pt modelId="{751A2A29-E408-4487-9200-ECFBB6F43AE2}" type="pres">
      <dgm:prSet presAssocID="{F55BECC8-9DC3-4B9A-A710-2BB3FBDA74DE}" presName="vertSpace3" presStyleLbl="node1" presStyleIdx="1" presStyleCnt="3"/>
      <dgm:spPr/>
    </dgm:pt>
    <dgm:pt modelId="{B1A93F62-1D3F-4999-944D-BBB73F980C39}" type="pres">
      <dgm:prSet presAssocID="{F55BECC8-9DC3-4B9A-A710-2BB3FBDA74DE}" presName="circle3" presStyleLbl="node1" presStyleIdx="2" presStyleCnt="3"/>
      <dgm:spPr/>
    </dgm:pt>
    <dgm:pt modelId="{7D1C2B8E-9D9F-4C5B-BDAB-1E40F7B02FCD}" type="pres">
      <dgm:prSet presAssocID="{F55BECC8-9DC3-4B9A-A710-2BB3FBDA74DE}" presName="rect3" presStyleLbl="alignAcc1" presStyleIdx="2" presStyleCnt="3"/>
      <dgm:spPr/>
      <dgm:t>
        <a:bodyPr/>
        <a:lstStyle/>
        <a:p>
          <a:endParaRPr lang="es-AR"/>
        </a:p>
      </dgm:t>
    </dgm:pt>
    <dgm:pt modelId="{3004DE72-0352-4A2A-BB17-69A8B8A61C89}" type="pres">
      <dgm:prSet presAssocID="{0FF456D3-E284-4EAB-8E2D-4E30D5DBDC1E}" presName="rect1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528D8443-87FA-40D3-A07B-AF6FEB386555}" type="pres">
      <dgm:prSet presAssocID="{06A7F916-A81C-4493-8BA0-20BE9DEC4E4B}" presName="rect2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E4D4A815-4850-470F-8FF0-3708E679B5AD}" type="pres">
      <dgm:prSet presAssocID="{F55BECC8-9DC3-4B9A-A710-2BB3FBDA74DE}" presName="rect3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2F8F7CE2-957E-461D-B481-DF14820F265C}" type="presOf" srcId="{0FF456D3-E284-4EAB-8E2D-4E30D5DBDC1E}" destId="{D9AD6C36-A0F2-46FB-90DF-98E5BDCDA922}" srcOrd="0" destOrd="0" presId="urn:microsoft.com/office/officeart/2005/8/layout/target3"/>
    <dgm:cxn modelId="{1CC97432-0E33-4D8E-8F65-39EE5C180916}" type="presOf" srcId="{E70D4A96-F239-48FC-88BE-0CB5E71A3C8E}" destId="{65F34B38-3810-4408-A013-714CEF0DD6FA}" srcOrd="0" destOrd="0" presId="urn:microsoft.com/office/officeart/2005/8/layout/target3"/>
    <dgm:cxn modelId="{C3A0E63D-76EA-4F5A-AB97-E1AAE16E7FB3}" type="presOf" srcId="{F55BECC8-9DC3-4B9A-A710-2BB3FBDA74DE}" destId="{E4D4A815-4850-470F-8FF0-3708E679B5AD}" srcOrd="1" destOrd="0" presId="urn:microsoft.com/office/officeart/2005/8/layout/target3"/>
    <dgm:cxn modelId="{855FCD28-8120-4CD7-8014-F11AE7B82B61}" srcId="{E70D4A96-F239-48FC-88BE-0CB5E71A3C8E}" destId="{F55BECC8-9DC3-4B9A-A710-2BB3FBDA74DE}" srcOrd="2" destOrd="0" parTransId="{C18AD66E-C4EA-470F-BBC3-E30B31A2E23D}" sibTransId="{B37E95E7-9FA3-4C9F-ABD2-CFE5A0924E8B}"/>
    <dgm:cxn modelId="{88ED5E08-E909-468E-A334-17CEF7E17F1D}" type="presOf" srcId="{06A7F916-A81C-4493-8BA0-20BE9DEC4E4B}" destId="{0EEEE1EE-4DA1-4694-8D1D-D365E67BF973}" srcOrd="0" destOrd="0" presId="urn:microsoft.com/office/officeart/2005/8/layout/target3"/>
    <dgm:cxn modelId="{F9429574-69F7-4AFC-A764-B3747368A24D}" srcId="{E70D4A96-F239-48FC-88BE-0CB5E71A3C8E}" destId="{0FF456D3-E284-4EAB-8E2D-4E30D5DBDC1E}" srcOrd="0" destOrd="0" parTransId="{8EF70AB3-58F7-4663-AD6F-376AE594AA3B}" sibTransId="{26FB7F19-24C2-4D8C-AEA7-50E210D75EC8}"/>
    <dgm:cxn modelId="{ACAB66C5-C671-4B81-AAF5-69312EDCA8D2}" type="presOf" srcId="{06A7F916-A81C-4493-8BA0-20BE9DEC4E4B}" destId="{528D8443-87FA-40D3-A07B-AF6FEB386555}" srcOrd="1" destOrd="0" presId="urn:microsoft.com/office/officeart/2005/8/layout/target3"/>
    <dgm:cxn modelId="{B5616B68-0EA7-4BC0-8AD7-F1A893EFCDE9}" type="presOf" srcId="{0FF456D3-E284-4EAB-8E2D-4E30D5DBDC1E}" destId="{3004DE72-0352-4A2A-BB17-69A8B8A61C89}" srcOrd="1" destOrd="0" presId="urn:microsoft.com/office/officeart/2005/8/layout/target3"/>
    <dgm:cxn modelId="{75FD756D-168D-4682-B58E-E48523CA95DD}" srcId="{E70D4A96-F239-48FC-88BE-0CB5E71A3C8E}" destId="{06A7F916-A81C-4493-8BA0-20BE9DEC4E4B}" srcOrd="1" destOrd="0" parTransId="{AE123F7D-063B-4F80-96DD-05B758F64FF5}" sibTransId="{66C8D0A2-2665-4932-B12C-0907C74FAC9D}"/>
    <dgm:cxn modelId="{807C6D38-8C48-4585-82A1-712FD8F8AC5B}" type="presOf" srcId="{F55BECC8-9DC3-4B9A-A710-2BB3FBDA74DE}" destId="{7D1C2B8E-9D9F-4C5B-BDAB-1E40F7B02FCD}" srcOrd="0" destOrd="0" presId="urn:microsoft.com/office/officeart/2005/8/layout/target3"/>
    <dgm:cxn modelId="{41C3A721-3ED1-4D83-A728-64A506600D3F}" type="presParOf" srcId="{65F34B38-3810-4408-A013-714CEF0DD6FA}" destId="{EB86D632-D563-407D-8CCE-C7F4A1B01FEB}" srcOrd="0" destOrd="0" presId="urn:microsoft.com/office/officeart/2005/8/layout/target3"/>
    <dgm:cxn modelId="{A7B77566-C934-4115-97D3-0834CCF5832D}" type="presParOf" srcId="{65F34B38-3810-4408-A013-714CEF0DD6FA}" destId="{8380947D-F26C-416F-B60A-96A00F201B9B}" srcOrd="1" destOrd="0" presId="urn:microsoft.com/office/officeart/2005/8/layout/target3"/>
    <dgm:cxn modelId="{688ECCDD-7818-4CA7-AB6B-5AA9065310D9}" type="presParOf" srcId="{65F34B38-3810-4408-A013-714CEF0DD6FA}" destId="{D9AD6C36-A0F2-46FB-90DF-98E5BDCDA922}" srcOrd="2" destOrd="0" presId="urn:microsoft.com/office/officeart/2005/8/layout/target3"/>
    <dgm:cxn modelId="{AEC8E563-348A-45BB-AA6A-30B66986332C}" type="presParOf" srcId="{65F34B38-3810-4408-A013-714CEF0DD6FA}" destId="{42248A69-69A9-475A-9288-07409083883E}" srcOrd="3" destOrd="0" presId="urn:microsoft.com/office/officeart/2005/8/layout/target3"/>
    <dgm:cxn modelId="{41A1E7B9-B3C5-424B-AC8D-3559663C6081}" type="presParOf" srcId="{65F34B38-3810-4408-A013-714CEF0DD6FA}" destId="{540B3F80-4C40-41D2-92DC-7CC991CEF1FB}" srcOrd="4" destOrd="0" presId="urn:microsoft.com/office/officeart/2005/8/layout/target3"/>
    <dgm:cxn modelId="{32811CE2-15E6-4954-887F-CABF0754E61E}" type="presParOf" srcId="{65F34B38-3810-4408-A013-714CEF0DD6FA}" destId="{0EEEE1EE-4DA1-4694-8D1D-D365E67BF973}" srcOrd="5" destOrd="0" presId="urn:microsoft.com/office/officeart/2005/8/layout/target3"/>
    <dgm:cxn modelId="{C77C8459-7DEC-451A-9481-8B45FB1BF4CE}" type="presParOf" srcId="{65F34B38-3810-4408-A013-714CEF0DD6FA}" destId="{751A2A29-E408-4487-9200-ECFBB6F43AE2}" srcOrd="6" destOrd="0" presId="urn:microsoft.com/office/officeart/2005/8/layout/target3"/>
    <dgm:cxn modelId="{BF8E9B8B-5E2D-4C0F-86B5-C2D6DFBB69C6}" type="presParOf" srcId="{65F34B38-3810-4408-A013-714CEF0DD6FA}" destId="{B1A93F62-1D3F-4999-944D-BBB73F980C39}" srcOrd="7" destOrd="0" presId="urn:microsoft.com/office/officeart/2005/8/layout/target3"/>
    <dgm:cxn modelId="{62DAAA4F-511A-49FE-8FAA-FA3CE4F3A4A8}" type="presParOf" srcId="{65F34B38-3810-4408-A013-714CEF0DD6FA}" destId="{7D1C2B8E-9D9F-4C5B-BDAB-1E40F7B02FCD}" srcOrd="8" destOrd="0" presId="urn:microsoft.com/office/officeart/2005/8/layout/target3"/>
    <dgm:cxn modelId="{6930AB41-05E7-41C9-AA97-B8C71A7056E4}" type="presParOf" srcId="{65F34B38-3810-4408-A013-714CEF0DD6FA}" destId="{3004DE72-0352-4A2A-BB17-69A8B8A61C89}" srcOrd="9" destOrd="0" presId="urn:microsoft.com/office/officeart/2005/8/layout/target3"/>
    <dgm:cxn modelId="{8DC91863-F869-4142-9E94-484D0FB57BFE}" type="presParOf" srcId="{65F34B38-3810-4408-A013-714CEF0DD6FA}" destId="{528D8443-87FA-40D3-A07B-AF6FEB386555}" srcOrd="10" destOrd="0" presId="urn:microsoft.com/office/officeart/2005/8/layout/target3"/>
    <dgm:cxn modelId="{D834BC93-3EDF-49FC-84B2-37140BF7B62F}" type="presParOf" srcId="{65F34B38-3810-4408-A013-714CEF0DD6FA}" destId="{E4D4A815-4850-470F-8FF0-3708E679B5AD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35315D-7336-4A9F-8707-2B8A5613FB6D}" type="doc">
      <dgm:prSet loTypeId="urn:microsoft.com/office/officeart/2005/8/layout/target3" loCatId="relationship" qsTypeId="urn:microsoft.com/office/officeart/2005/8/quickstyle/simple1" qsCatId="simple" csTypeId="urn:microsoft.com/office/officeart/2005/8/colors/accent4_5" csCatId="accent4"/>
      <dgm:spPr/>
      <dgm:t>
        <a:bodyPr/>
        <a:lstStyle/>
        <a:p>
          <a:endParaRPr lang="es-AR"/>
        </a:p>
      </dgm:t>
    </dgm:pt>
    <dgm:pt modelId="{A6B4E902-3002-4B82-B6C0-B5E6C26E1124}">
      <dgm:prSet custT="1"/>
      <dgm:spPr/>
      <dgm:t>
        <a:bodyPr/>
        <a:lstStyle/>
        <a:p>
          <a:pPr rtl="0"/>
          <a:r>
            <a:rPr lang="es-AR" sz="1100" dirty="0" smtClean="0">
              <a:latin typeface="Baskerville Old Face" panose="02020602080505020303" pitchFamily="18" charset="0"/>
            </a:rPr>
            <a:t>Si el escaneo no coincide con todos los SKU del remito, la HH informará y pedirá un reconteo de los SKU erróneos</a:t>
          </a:r>
          <a:endParaRPr lang="es-AR" sz="1100" dirty="0">
            <a:latin typeface="Baskerville Old Face" panose="02020602080505020303" pitchFamily="18" charset="0"/>
          </a:endParaRPr>
        </a:p>
      </dgm:t>
    </dgm:pt>
    <dgm:pt modelId="{8E998C87-946E-453C-BA99-314896D5A1AA}" type="parTrans" cxnId="{D051E46C-0EF7-4D29-817C-7875860CFD26}">
      <dgm:prSet/>
      <dgm:spPr/>
      <dgm:t>
        <a:bodyPr/>
        <a:lstStyle/>
        <a:p>
          <a:endParaRPr lang="es-AR"/>
        </a:p>
      </dgm:t>
    </dgm:pt>
    <dgm:pt modelId="{86FFC428-7431-41D8-B13F-D47E4C14A5F0}" type="sibTrans" cxnId="{D051E46C-0EF7-4D29-817C-7875860CFD26}">
      <dgm:prSet/>
      <dgm:spPr/>
      <dgm:t>
        <a:bodyPr/>
        <a:lstStyle/>
        <a:p>
          <a:endParaRPr lang="es-AR"/>
        </a:p>
      </dgm:t>
    </dgm:pt>
    <dgm:pt modelId="{8FE08068-9A6E-4B5B-A0D0-1B5F3D80624E}" type="pres">
      <dgm:prSet presAssocID="{4635315D-7336-4A9F-8707-2B8A5613FB6D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556E514C-C951-4F15-8D4B-DF3148E9DCB4}" type="pres">
      <dgm:prSet presAssocID="{A6B4E902-3002-4B82-B6C0-B5E6C26E1124}" presName="circle1" presStyleLbl="node1" presStyleIdx="0" presStyleCnt="1"/>
      <dgm:spPr/>
    </dgm:pt>
    <dgm:pt modelId="{977B67FA-D6C6-498F-999B-EEB0D30FD8F6}" type="pres">
      <dgm:prSet presAssocID="{A6B4E902-3002-4B82-B6C0-B5E6C26E1124}" presName="space" presStyleCnt="0"/>
      <dgm:spPr/>
    </dgm:pt>
    <dgm:pt modelId="{A5C8A28A-E8E8-4447-8836-DFA6112D4AD0}" type="pres">
      <dgm:prSet presAssocID="{A6B4E902-3002-4B82-B6C0-B5E6C26E1124}" presName="rect1" presStyleLbl="alignAcc1" presStyleIdx="0" presStyleCnt="1" custLinFactNeighborX="-556" custLinFactNeighborY="13043"/>
      <dgm:spPr/>
      <dgm:t>
        <a:bodyPr/>
        <a:lstStyle/>
        <a:p>
          <a:endParaRPr lang="es-AR"/>
        </a:p>
      </dgm:t>
    </dgm:pt>
    <dgm:pt modelId="{ACF08384-4CE1-4296-A2B7-BD4DB2A49C21}" type="pres">
      <dgm:prSet presAssocID="{A6B4E902-3002-4B82-B6C0-B5E6C26E1124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810AD60A-4FB6-4D37-8D5C-78CDA3AD3F99}" type="presOf" srcId="{A6B4E902-3002-4B82-B6C0-B5E6C26E1124}" destId="{ACF08384-4CE1-4296-A2B7-BD4DB2A49C21}" srcOrd="1" destOrd="0" presId="urn:microsoft.com/office/officeart/2005/8/layout/target3"/>
    <dgm:cxn modelId="{D051E46C-0EF7-4D29-817C-7875860CFD26}" srcId="{4635315D-7336-4A9F-8707-2B8A5613FB6D}" destId="{A6B4E902-3002-4B82-B6C0-B5E6C26E1124}" srcOrd="0" destOrd="0" parTransId="{8E998C87-946E-453C-BA99-314896D5A1AA}" sibTransId="{86FFC428-7431-41D8-B13F-D47E4C14A5F0}"/>
    <dgm:cxn modelId="{B85B0D5A-8BFE-4703-A183-59AB0C35006C}" type="presOf" srcId="{A6B4E902-3002-4B82-B6C0-B5E6C26E1124}" destId="{A5C8A28A-E8E8-4447-8836-DFA6112D4AD0}" srcOrd="0" destOrd="0" presId="urn:microsoft.com/office/officeart/2005/8/layout/target3"/>
    <dgm:cxn modelId="{EE1E8E77-528D-4F5D-8FA2-5D21DB0E9623}" type="presOf" srcId="{4635315D-7336-4A9F-8707-2B8A5613FB6D}" destId="{8FE08068-9A6E-4B5B-A0D0-1B5F3D80624E}" srcOrd="0" destOrd="0" presId="urn:microsoft.com/office/officeart/2005/8/layout/target3"/>
    <dgm:cxn modelId="{EA14FFF2-7BC7-4895-9DCF-031630FEF966}" type="presParOf" srcId="{8FE08068-9A6E-4B5B-A0D0-1B5F3D80624E}" destId="{556E514C-C951-4F15-8D4B-DF3148E9DCB4}" srcOrd="0" destOrd="0" presId="urn:microsoft.com/office/officeart/2005/8/layout/target3"/>
    <dgm:cxn modelId="{E63C58A5-5CA5-424F-A5FB-3D1572921F00}" type="presParOf" srcId="{8FE08068-9A6E-4B5B-A0D0-1B5F3D80624E}" destId="{977B67FA-D6C6-498F-999B-EEB0D30FD8F6}" srcOrd="1" destOrd="0" presId="urn:microsoft.com/office/officeart/2005/8/layout/target3"/>
    <dgm:cxn modelId="{5EC579E3-4904-4175-912F-D84F05CF1D7D}" type="presParOf" srcId="{8FE08068-9A6E-4B5B-A0D0-1B5F3D80624E}" destId="{A5C8A28A-E8E8-4447-8836-DFA6112D4AD0}" srcOrd="2" destOrd="0" presId="urn:microsoft.com/office/officeart/2005/8/layout/target3"/>
    <dgm:cxn modelId="{9E1B0AE6-2C48-4D95-B96A-291DE78A5876}" type="presParOf" srcId="{8FE08068-9A6E-4B5B-A0D0-1B5F3D80624E}" destId="{ACF08384-4CE1-4296-A2B7-BD4DB2A49C21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2D6E3DF-B301-4DBF-A7C6-80F696844CDA}" type="doc">
      <dgm:prSet loTypeId="urn:microsoft.com/office/officeart/2005/8/layout/target3" loCatId="relationship" qsTypeId="urn:microsoft.com/office/officeart/2005/8/quickstyle/simple1" qsCatId="simple" csTypeId="urn:microsoft.com/office/officeart/2005/8/colors/accent5_4" csCatId="accent5"/>
      <dgm:spPr/>
      <dgm:t>
        <a:bodyPr/>
        <a:lstStyle/>
        <a:p>
          <a:endParaRPr lang="es-AR"/>
        </a:p>
      </dgm:t>
    </dgm:pt>
    <dgm:pt modelId="{9B44EE38-B016-47F8-A225-EDEE4B6F91CD}">
      <dgm:prSet custT="1"/>
      <dgm:spPr/>
      <dgm:t>
        <a:bodyPr/>
        <a:lstStyle/>
        <a:p>
          <a:pPr rtl="0"/>
          <a:r>
            <a:rPr lang="es-AR" sz="1100" dirty="0" smtClean="0">
              <a:latin typeface="Baskerville Old Face" panose="02020602080505020303" pitchFamily="18" charset="0"/>
            </a:rPr>
            <a:t>Si luego de confirmar el reconteo, el mismo resulta exitoso, se ejecutará automáticamente el cierre del control del marbete</a:t>
          </a:r>
          <a:endParaRPr lang="es-AR" sz="1100" dirty="0">
            <a:latin typeface="Baskerville Old Face" panose="02020602080505020303" pitchFamily="18" charset="0"/>
          </a:endParaRPr>
        </a:p>
      </dgm:t>
    </dgm:pt>
    <dgm:pt modelId="{BB35FF5E-3F11-4E77-82AD-E9E01AD0EAD9}" type="parTrans" cxnId="{7D6BCB2F-281D-4398-95A3-C8ED62B9473A}">
      <dgm:prSet/>
      <dgm:spPr/>
      <dgm:t>
        <a:bodyPr/>
        <a:lstStyle/>
        <a:p>
          <a:endParaRPr lang="es-AR"/>
        </a:p>
      </dgm:t>
    </dgm:pt>
    <dgm:pt modelId="{4415C085-565D-4F63-B8E1-42C07DF1E1F5}" type="sibTrans" cxnId="{7D6BCB2F-281D-4398-95A3-C8ED62B9473A}">
      <dgm:prSet/>
      <dgm:spPr/>
      <dgm:t>
        <a:bodyPr/>
        <a:lstStyle/>
        <a:p>
          <a:endParaRPr lang="es-AR"/>
        </a:p>
      </dgm:t>
    </dgm:pt>
    <dgm:pt modelId="{2A5BC185-CAE4-40F2-B391-1A1BF30B38AC}" type="pres">
      <dgm:prSet presAssocID="{32D6E3DF-B301-4DBF-A7C6-80F696844CDA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EFC790A0-7BD3-49EC-AC47-18A2AC000FA3}" type="pres">
      <dgm:prSet presAssocID="{9B44EE38-B016-47F8-A225-EDEE4B6F91CD}" presName="circle1" presStyleLbl="node1" presStyleIdx="0" presStyleCnt="1"/>
      <dgm:spPr/>
    </dgm:pt>
    <dgm:pt modelId="{EFF4945B-6A22-4A50-AC99-38070E298618}" type="pres">
      <dgm:prSet presAssocID="{9B44EE38-B016-47F8-A225-EDEE4B6F91CD}" presName="space" presStyleCnt="0"/>
      <dgm:spPr/>
    </dgm:pt>
    <dgm:pt modelId="{41C10C9B-A6A7-46E3-A8D0-1889078BCEAA}" type="pres">
      <dgm:prSet presAssocID="{9B44EE38-B016-47F8-A225-EDEE4B6F91CD}" presName="rect1" presStyleLbl="alignAcc1" presStyleIdx="0" presStyleCnt="1"/>
      <dgm:spPr/>
      <dgm:t>
        <a:bodyPr/>
        <a:lstStyle/>
        <a:p>
          <a:endParaRPr lang="es-AR"/>
        </a:p>
      </dgm:t>
    </dgm:pt>
    <dgm:pt modelId="{00A00456-770D-46A3-AF95-F5959B820F8B}" type="pres">
      <dgm:prSet presAssocID="{9B44EE38-B016-47F8-A225-EDEE4B6F91CD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7D6BCB2F-281D-4398-95A3-C8ED62B9473A}" srcId="{32D6E3DF-B301-4DBF-A7C6-80F696844CDA}" destId="{9B44EE38-B016-47F8-A225-EDEE4B6F91CD}" srcOrd="0" destOrd="0" parTransId="{BB35FF5E-3F11-4E77-82AD-E9E01AD0EAD9}" sibTransId="{4415C085-565D-4F63-B8E1-42C07DF1E1F5}"/>
    <dgm:cxn modelId="{C81BB423-7DAC-4A6C-ABE0-9E350DFE184E}" type="presOf" srcId="{32D6E3DF-B301-4DBF-A7C6-80F696844CDA}" destId="{2A5BC185-CAE4-40F2-B391-1A1BF30B38AC}" srcOrd="0" destOrd="0" presId="urn:microsoft.com/office/officeart/2005/8/layout/target3"/>
    <dgm:cxn modelId="{9F6CC43F-211F-443C-A508-D3E9F07A4CD8}" type="presOf" srcId="{9B44EE38-B016-47F8-A225-EDEE4B6F91CD}" destId="{41C10C9B-A6A7-46E3-A8D0-1889078BCEAA}" srcOrd="0" destOrd="0" presId="urn:microsoft.com/office/officeart/2005/8/layout/target3"/>
    <dgm:cxn modelId="{1EAE1FBD-8963-4FC5-999E-3B5158AD8382}" type="presOf" srcId="{9B44EE38-B016-47F8-A225-EDEE4B6F91CD}" destId="{00A00456-770D-46A3-AF95-F5959B820F8B}" srcOrd="1" destOrd="0" presId="urn:microsoft.com/office/officeart/2005/8/layout/target3"/>
    <dgm:cxn modelId="{3E1FD32F-C420-41F6-AA89-CE99992381A0}" type="presParOf" srcId="{2A5BC185-CAE4-40F2-B391-1A1BF30B38AC}" destId="{EFC790A0-7BD3-49EC-AC47-18A2AC000FA3}" srcOrd="0" destOrd="0" presId="urn:microsoft.com/office/officeart/2005/8/layout/target3"/>
    <dgm:cxn modelId="{01AAFFDC-8A7E-4B25-AFA9-47AE17BE1282}" type="presParOf" srcId="{2A5BC185-CAE4-40F2-B391-1A1BF30B38AC}" destId="{EFF4945B-6A22-4A50-AC99-38070E298618}" srcOrd="1" destOrd="0" presId="urn:microsoft.com/office/officeart/2005/8/layout/target3"/>
    <dgm:cxn modelId="{47CC7D1C-5C8F-4970-BA3C-8AC19919DEBA}" type="presParOf" srcId="{2A5BC185-CAE4-40F2-B391-1A1BF30B38AC}" destId="{41C10C9B-A6A7-46E3-A8D0-1889078BCEAA}" srcOrd="2" destOrd="0" presId="urn:microsoft.com/office/officeart/2005/8/layout/target3"/>
    <dgm:cxn modelId="{C2FAA924-5647-47F0-B7E0-F7630DB08657}" type="presParOf" srcId="{2A5BC185-CAE4-40F2-B391-1A1BF30B38AC}" destId="{00A00456-770D-46A3-AF95-F5959B820F8B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09D081-5B24-4D58-B7F1-6E107EE7D01C}" type="doc">
      <dgm:prSet loTypeId="urn:microsoft.com/office/officeart/2005/8/layout/target3" loCatId="relationship" qsTypeId="urn:microsoft.com/office/officeart/2005/8/quickstyle/simple1" qsCatId="simple" csTypeId="urn:microsoft.com/office/officeart/2005/8/colors/accent5_4" csCatId="accent5"/>
      <dgm:spPr/>
      <dgm:t>
        <a:bodyPr/>
        <a:lstStyle/>
        <a:p>
          <a:endParaRPr lang="es-AR"/>
        </a:p>
      </dgm:t>
    </dgm:pt>
    <dgm:pt modelId="{402CA9E5-BC0D-423E-B574-CD492877DC33}">
      <dgm:prSet custT="1"/>
      <dgm:spPr/>
      <dgm:t>
        <a:bodyPr/>
        <a:lstStyle/>
        <a:p>
          <a:pPr rtl="0"/>
          <a:r>
            <a:rPr lang="es-AR" sz="1050" dirty="0" smtClean="0">
              <a:latin typeface="Baskerville Old Face" panose="02020602080505020303" pitchFamily="18" charset="0"/>
            </a:rPr>
            <a:t>En caso de no coincidir, la HH informará los errores y se ejecutará el informe de los errores de picking que indicará todos los SKU sobrantes o faltantes en el pedido. </a:t>
          </a:r>
          <a:endParaRPr lang="es-AR" sz="1050" dirty="0">
            <a:latin typeface="Baskerville Old Face" panose="02020602080505020303" pitchFamily="18" charset="0"/>
          </a:endParaRPr>
        </a:p>
      </dgm:t>
    </dgm:pt>
    <dgm:pt modelId="{13278773-A257-40DB-AB33-C76B440F9148}" type="parTrans" cxnId="{7DCC227B-0DAA-451A-8929-92940CC400B9}">
      <dgm:prSet/>
      <dgm:spPr/>
      <dgm:t>
        <a:bodyPr/>
        <a:lstStyle/>
        <a:p>
          <a:endParaRPr lang="es-AR"/>
        </a:p>
      </dgm:t>
    </dgm:pt>
    <dgm:pt modelId="{5EB074B6-6A26-48B6-B352-34A5376CEA84}" type="sibTrans" cxnId="{7DCC227B-0DAA-451A-8929-92940CC400B9}">
      <dgm:prSet/>
      <dgm:spPr/>
      <dgm:t>
        <a:bodyPr/>
        <a:lstStyle/>
        <a:p>
          <a:endParaRPr lang="es-AR"/>
        </a:p>
      </dgm:t>
    </dgm:pt>
    <dgm:pt modelId="{C6663831-7658-4AB3-8046-D8420CF1C1E5}" type="pres">
      <dgm:prSet presAssocID="{1309D081-5B24-4D58-B7F1-6E107EE7D01C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074FE9A7-9CF1-4FE4-81D5-2CC40B7C32F0}" type="pres">
      <dgm:prSet presAssocID="{402CA9E5-BC0D-423E-B574-CD492877DC33}" presName="circle1" presStyleLbl="node1" presStyleIdx="0" presStyleCnt="1" custLinFactNeighborX="948" custLinFactNeighborY="-843"/>
      <dgm:spPr/>
    </dgm:pt>
    <dgm:pt modelId="{7BF1EC1F-7C60-4398-9CB1-49C190E7AECC}" type="pres">
      <dgm:prSet presAssocID="{402CA9E5-BC0D-423E-B574-CD492877DC33}" presName="space" presStyleCnt="0"/>
      <dgm:spPr/>
    </dgm:pt>
    <dgm:pt modelId="{42963944-9AE9-4D33-8EF0-6C31022FFAD5}" type="pres">
      <dgm:prSet presAssocID="{402CA9E5-BC0D-423E-B574-CD492877DC33}" presName="rect1" presStyleLbl="alignAcc1" presStyleIdx="0" presStyleCnt="1"/>
      <dgm:spPr/>
      <dgm:t>
        <a:bodyPr/>
        <a:lstStyle/>
        <a:p>
          <a:endParaRPr lang="es-AR"/>
        </a:p>
      </dgm:t>
    </dgm:pt>
    <dgm:pt modelId="{33E41A4F-8AA2-4A3E-941E-818C0502FB48}" type="pres">
      <dgm:prSet presAssocID="{402CA9E5-BC0D-423E-B574-CD492877DC33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0229A004-CC26-41F9-B60A-0F476AA9A52D}" type="presOf" srcId="{1309D081-5B24-4D58-B7F1-6E107EE7D01C}" destId="{C6663831-7658-4AB3-8046-D8420CF1C1E5}" srcOrd="0" destOrd="0" presId="urn:microsoft.com/office/officeart/2005/8/layout/target3"/>
    <dgm:cxn modelId="{7DCC227B-0DAA-451A-8929-92940CC400B9}" srcId="{1309D081-5B24-4D58-B7F1-6E107EE7D01C}" destId="{402CA9E5-BC0D-423E-B574-CD492877DC33}" srcOrd="0" destOrd="0" parTransId="{13278773-A257-40DB-AB33-C76B440F9148}" sibTransId="{5EB074B6-6A26-48B6-B352-34A5376CEA84}"/>
    <dgm:cxn modelId="{0D708C3E-5C59-4654-A5CA-5C931C34A616}" type="presOf" srcId="{402CA9E5-BC0D-423E-B574-CD492877DC33}" destId="{42963944-9AE9-4D33-8EF0-6C31022FFAD5}" srcOrd="0" destOrd="0" presId="urn:microsoft.com/office/officeart/2005/8/layout/target3"/>
    <dgm:cxn modelId="{75A86579-82D2-4EAD-A813-9DCD6A92FB93}" type="presOf" srcId="{402CA9E5-BC0D-423E-B574-CD492877DC33}" destId="{33E41A4F-8AA2-4A3E-941E-818C0502FB48}" srcOrd="1" destOrd="0" presId="urn:microsoft.com/office/officeart/2005/8/layout/target3"/>
    <dgm:cxn modelId="{BFD4B427-CA38-45EE-AC4D-6B9AB75FE5C4}" type="presParOf" srcId="{C6663831-7658-4AB3-8046-D8420CF1C1E5}" destId="{074FE9A7-9CF1-4FE4-81D5-2CC40B7C32F0}" srcOrd="0" destOrd="0" presId="urn:microsoft.com/office/officeart/2005/8/layout/target3"/>
    <dgm:cxn modelId="{55A0BA75-C118-4C19-90FB-4B5FA3FE8018}" type="presParOf" srcId="{C6663831-7658-4AB3-8046-D8420CF1C1E5}" destId="{7BF1EC1F-7C60-4398-9CB1-49C190E7AECC}" srcOrd="1" destOrd="0" presId="urn:microsoft.com/office/officeart/2005/8/layout/target3"/>
    <dgm:cxn modelId="{5BA3114A-9072-4469-9BE6-FE9A6C6E92D1}" type="presParOf" srcId="{C6663831-7658-4AB3-8046-D8420CF1C1E5}" destId="{42963944-9AE9-4D33-8EF0-6C31022FFAD5}" srcOrd="2" destOrd="0" presId="urn:microsoft.com/office/officeart/2005/8/layout/target3"/>
    <dgm:cxn modelId="{DE1B9B5E-ABFB-4105-89E7-6A7AE8D245B8}" type="presParOf" srcId="{C6663831-7658-4AB3-8046-D8420CF1C1E5}" destId="{33E41A4F-8AA2-4A3E-941E-818C0502FB48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1947A2C-6B2C-4CAA-AC97-8AE1174A11FD}" type="doc">
      <dgm:prSet loTypeId="urn:microsoft.com/office/officeart/2005/8/layout/target3" loCatId="relationship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s-AR"/>
        </a:p>
      </dgm:t>
    </dgm:pt>
    <dgm:pt modelId="{AD1AD8EF-298E-4A6F-90BC-AA706E18DE68}">
      <dgm:prSet custT="1"/>
      <dgm:spPr/>
      <dgm:t>
        <a:bodyPr/>
        <a:lstStyle/>
        <a:p>
          <a:pPr rtl="0"/>
          <a:r>
            <a:rPr lang="it-IT" sz="1200" dirty="0" smtClean="0">
              <a:latin typeface="Baskerville Old Face" panose="02020602080505020303" pitchFamily="18" charset="0"/>
            </a:rPr>
            <a:t>Escaneo con HH del marbete del roll o carreta </a:t>
          </a:r>
          <a:endParaRPr lang="es-AR" sz="1200" dirty="0">
            <a:latin typeface="Baskerville Old Face" panose="02020602080505020303" pitchFamily="18" charset="0"/>
          </a:endParaRPr>
        </a:p>
      </dgm:t>
    </dgm:pt>
    <dgm:pt modelId="{CF976750-EE7C-429F-9F19-CC7F6BC754C9}" type="parTrans" cxnId="{D33B89CD-5933-4BCA-97E1-85FF37DBF64F}">
      <dgm:prSet/>
      <dgm:spPr/>
      <dgm:t>
        <a:bodyPr/>
        <a:lstStyle/>
        <a:p>
          <a:endParaRPr lang="es-AR"/>
        </a:p>
      </dgm:t>
    </dgm:pt>
    <dgm:pt modelId="{B3E7CFDB-35DD-42E2-B35D-0DD519512AE7}" type="sibTrans" cxnId="{D33B89CD-5933-4BCA-97E1-85FF37DBF64F}">
      <dgm:prSet/>
      <dgm:spPr/>
      <dgm:t>
        <a:bodyPr/>
        <a:lstStyle/>
        <a:p>
          <a:endParaRPr lang="es-AR"/>
        </a:p>
      </dgm:t>
    </dgm:pt>
    <dgm:pt modelId="{376B9A58-021A-48A0-8A91-2E94B0B5807C}" type="pres">
      <dgm:prSet presAssocID="{D1947A2C-6B2C-4CAA-AC97-8AE1174A11FD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69C29E50-6E24-4622-8248-E55922B58E25}" type="pres">
      <dgm:prSet presAssocID="{AD1AD8EF-298E-4A6F-90BC-AA706E18DE68}" presName="circle1" presStyleLbl="node1" presStyleIdx="0" presStyleCnt="1"/>
      <dgm:spPr/>
    </dgm:pt>
    <dgm:pt modelId="{654604F8-5B4C-449A-AAD0-A8E192D68D4C}" type="pres">
      <dgm:prSet presAssocID="{AD1AD8EF-298E-4A6F-90BC-AA706E18DE68}" presName="space" presStyleCnt="0"/>
      <dgm:spPr/>
    </dgm:pt>
    <dgm:pt modelId="{B6E8DFD0-5147-4F3F-AF0F-6F6A7BE3022B}" type="pres">
      <dgm:prSet presAssocID="{AD1AD8EF-298E-4A6F-90BC-AA706E18DE68}" presName="rect1" presStyleLbl="alignAcc1" presStyleIdx="0" presStyleCnt="1" custScaleY="100000" custLinFactNeighborX="16455" custLinFactNeighborY="10774"/>
      <dgm:spPr/>
      <dgm:t>
        <a:bodyPr/>
        <a:lstStyle/>
        <a:p>
          <a:endParaRPr lang="es-AR"/>
        </a:p>
      </dgm:t>
    </dgm:pt>
    <dgm:pt modelId="{D3C680B6-9204-48D2-9712-712BD4CC7B0C}" type="pres">
      <dgm:prSet presAssocID="{AD1AD8EF-298E-4A6F-90BC-AA706E18DE68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8E1C74B9-A036-4316-96ED-CB4FF10EB8B8}" type="presOf" srcId="{D1947A2C-6B2C-4CAA-AC97-8AE1174A11FD}" destId="{376B9A58-021A-48A0-8A91-2E94B0B5807C}" srcOrd="0" destOrd="0" presId="urn:microsoft.com/office/officeart/2005/8/layout/target3"/>
    <dgm:cxn modelId="{B6AF0551-2485-466C-8505-5A6EBCFA3AC8}" type="presOf" srcId="{AD1AD8EF-298E-4A6F-90BC-AA706E18DE68}" destId="{D3C680B6-9204-48D2-9712-712BD4CC7B0C}" srcOrd="1" destOrd="0" presId="urn:microsoft.com/office/officeart/2005/8/layout/target3"/>
    <dgm:cxn modelId="{D33B89CD-5933-4BCA-97E1-85FF37DBF64F}" srcId="{D1947A2C-6B2C-4CAA-AC97-8AE1174A11FD}" destId="{AD1AD8EF-298E-4A6F-90BC-AA706E18DE68}" srcOrd="0" destOrd="0" parTransId="{CF976750-EE7C-429F-9F19-CC7F6BC754C9}" sibTransId="{B3E7CFDB-35DD-42E2-B35D-0DD519512AE7}"/>
    <dgm:cxn modelId="{1676C875-D86B-46E6-B9FC-5548313B06D7}" type="presOf" srcId="{AD1AD8EF-298E-4A6F-90BC-AA706E18DE68}" destId="{B6E8DFD0-5147-4F3F-AF0F-6F6A7BE3022B}" srcOrd="0" destOrd="0" presId="urn:microsoft.com/office/officeart/2005/8/layout/target3"/>
    <dgm:cxn modelId="{0E24F67D-FC19-47F9-A69B-19AAC7B812D4}" type="presParOf" srcId="{376B9A58-021A-48A0-8A91-2E94B0B5807C}" destId="{69C29E50-6E24-4622-8248-E55922B58E25}" srcOrd="0" destOrd="0" presId="urn:microsoft.com/office/officeart/2005/8/layout/target3"/>
    <dgm:cxn modelId="{990909CB-2886-401D-8EBA-AC6B5C1B78C2}" type="presParOf" srcId="{376B9A58-021A-48A0-8A91-2E94B0B5807C}" destId="{654604F8-5B4C-449A-AAD0-A8E192D68D4C}" srcOrd="1" destOrd="0" presId="urn:microsoft.com/office/officeart/2005/8/layout/target3"/>
    <dgm:cxn modelId="{5553B23B-21D3-4C3B-9763-F2CFF79663BD}" type="presParOf" srcId="{376B9A58-021A-48A0-8A91-2E94B0B5807C}" destId="{B6E8DFD0-5147-4F3F-AF0F-6F6A7BE3022B}" srcOrd="2" destOrd="0" presId="urn:microsoft.com/office/officeart/2005/8/layout/target3"/>
    <dgm:cxn modelId="{61714117-373F-40FC-BBF2-7C01A1B797FC}" type="presParOf" srcId="{376B9A58-021A-48A0-8A91-2E94B0B5807C}" destId="{D3C680B6-9204-48D2-9712-712BD4CC7B0C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0B5ACF0-5531-412E-B30B-3461DB1F6F9B}" type="doc">
      <dgm:prSet loTypeId="urn:microsoft.com/office/officeart/2005/8/layout/target3" loCatId="relationship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s-AR"/>
        </a:p>
      </dgm:t>
    </dgm:pt>
    <dgm:pt modelId="{61BE2EAA-72FB-4A00-BBEA-239F12271DAC}">
      <dgm:prSet custT="1"/>
      <dgm:spPr/>
      <dgm:t>
        <a:bodyPr/>
        <a:lstStyle/>
        <a:p>
          <a:pPr rtl="0"/>
          <a:r>
            <a:rPr lang="es-AR" sz="1200" dirty="0" smtClean="0">
              <a:latin typeface="Baskerville Old Face" panose="02020602080505020303" pitchFamily="18" charset="0"/>
            </a:rPr>
            <a:t>Escaneo con HH de todos los SKU correspondientes al marbete </a:t>
          </a:r>
          <a:endParaRPr lang="es-AR" sz="1200" dirty="0">
            <a:latin typeface="Baskerville Old Face" panose="02020602080505020303" pitchFamily="18" charset="0"/>
          </a:endParaRPr>
        </a:p>
      </dgm:t>
    </dgm:pt>
    <dgm:pt modelId="{155249E9-5857-41EF-AF9B-1D7FB86552D2}" type="parTrans" cxnId="{880F340C-B037-45D5-842C-290E90281B10}">
      <dgm:prSet/>
      <dgm:spPr/>
      <dgm:t>
        <a:bodyPr/>
        <a:lstStyle/>
        <a:p>
          <a:endParaRPr lang="es-AR"/>
        </a:p>
      </dgm:t>
    </dgm:pt>
    <dgm:pt modelId="{0982D2F4-F540-4A3F-9C6A-CB8CBABDF37F}" type="sibTrans" cxnId="{880F340C-B037-45D5-842C-290E90281B10}">
      <dgm:prSet/>
      <dgm:spPr/>
      <dgm:t>
        <a:bodyPr/>
        <a:lstStyle/>
        <a:p>
          <a:endParaRPr lang="es-AR"/>
        </a:p>
      </dgm:t>
    </dgm:pt>
    <dgm:pt modelId="{8AA39B14-DF36-4118-A873-2B6C3059EF23}" type="pres">
      <dgm:prSet presAssocID="{00B5ACF0-5531-412E-B30B-3461DB1F6F9B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8F365124-7CE8-48AE-BEF4-626A18F43D98}" type="pres">
      <dgm:prSet presAssocID="{61BE2EAA-72FB-4A00-BBEA-239F12271DAC}" presName="circle1" presStyleLbl="node1" presStyleIdx="0" presStyleCnt="1"/>
      <dgm:spPr/>
    </dgm:pt>
    <dgm:pt modelId="{11533DDF-E601-48D8-97D5-E6DFC8067EC4}" type="pres">
      <dgm:prSet presAssocID="{61BE2EAA-72FB-4A00-BBEA-239F12271DAC}" presName="space" presStyleCnt="0"/>
      <dgm:spPr/>
    </dgm:pt>
    <dgm:pt modelId="{78D2BC96-006B-496D-80C1-446DCBCB5206}" type="pres">
      <dgm:prSet presAssocID="{61BE2EAA-72FB-4A00-BBEA-239F12271DAC}" presName="rect1" presStyleLbl="alignAcc1" presStyleIdx="0" presStyleCnt="1" custScaleY="100000" custLinFactNeighborX="-765" custLinFactNeighborY="-6143"/>
      <dgm:spPr/>
      <dgm:t>
        <a:bodyPr/>
        <a:lstStyle/>
        <a:p>
          <a:endParaRPr lang="es-AR"/>
        </a:p>
      </dgm:t>
    </dgm:pt>
    <dgm:pt modelId="{73EDF9BD-5D1B-42AF-810C-6637A5F681DE}" type="pres">
      <dgm:prSet presAssocID="{61BE2EAA-72FB-4A00-BBEA-239F12271DAC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880F340C-B037-45D5-842C-290E90281B10}" srcId="{00B5ACF0-5531-412E-B30B-3461DB1F6F9B}" destId="{61BE2EAA-72FB-4A00-BBEA-239F12271DAC}" srcOrd="0" destOrd="0" parTransId="{155249E9-5857-41EF-AF9B-1D7FB86552D2}" sibTransId="{0982D2F4-F540-4A3F-9C6A-CB8CBABDF37F}"/>
    <dgm:cxn modelId="{073065BB-E70A-4CC1-8B8F-B5AA5866EA0A}" type="presOf" srcId="{00B5ACF0-5531-412E-B30B-3461DB1F6F9B}" destId="{8AA39B14-DF36-4118-A873-2B6C3059EF23}" srcOrd="0" destOrd="0" presId="urn:microsoft.com/office/officeart/2005/8/layout/target3"/>
    <dgm:cxn modelId="{8724B719-277C-462F-8974-0E6C79AD80D2}" type="presOf" srcId="{61BE2EAA-72FB-4A00-BBEA-239F12271DAC}" destId="{78D2BC96-006B-496D-80C1-446DCBCB5206}" srcOrd="0" destOrd="0" presId="urn:microsoft.com/office/officeart/2005/8/layout/target3"/>
    <dgm:cxn modelId="{AD2D952B-E421-4F10-95B1-1E59A7C75FF4}" type="presOf" srcId="{61BE2EAA-72FB-4A00-BBEA-239F12271DAC}" destId="{73EDF9BD-5D1B-42AF-810C-6637A5F681DE}" srcOrd="1" destOrd="0" presId="urn:microsoft.com/office/officeart/2005/8/layout/target3"/>
    <dgm:cxn modelId="{7C832C28-DC36-4E79-BA9B-E53430C8BEDE}" type="presParOf" srcId="{8AA39B14-DF36-4118-A873-2B6C3059EF23}" destId="{8F365124-7CE8-48AE-BEF4-626A18F43D98}" srcOrd="0" destOrd="0" presId="urn:microsoft.com/office/officeart/2005/8/layout/target3"/>
    <dgm:cxn modelId="{2460192C-D125-4257-8591-B8E72073D876}" type="presParOf" srcId="{8AA39B14-DF36-4118-A873-2B6C3059EF23}" destId="{11533DDF-E601-48D8-97D5-E6DFC8067EC4}" srcOrd="1" destOrd="0" presId="urn:microsoft.com/office/officeart/2005/8/layout/target3"/>
    <dgm:cxn modelId="{675D552D-AFDD-4BCD-99CF-386EA39307C4}" type="presParOf" srcId="{8AA39B14-DF36-4118-A873-2B6C3059EF23}" destId="{78D2BC96-006B-496D-80C1-446DCBCB5206}" srcOrd="2" destOrd="0" presId="urn:microsoft.com/office/officeart/2005/8/layout/target3"/>
    <dgm:cxn modelId="{D0976926-8062-438B-A9E3-9B2CF68D11FC}" type="presParOf" srcId="{8AA39B14-DF36-4118-A873-2B6C3059EF23}" destId="{73EDF9BD-5D1B-42AF-810C-6637A5F681DE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3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C0933BA-0987-4CDB-9DFF-2396EE784086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06FA3091-F7C6-4B23-A9A8-E71E70DB1AAB}">
      <dgm:prSet custT="1"/>
      <dgm:spPr/>
      <dgm:t>
        <a:bodyPr/>
        <a:lstStyle/>
        <a:p>
          <a:pPr rtl="0"/>
          <a:r>
            <a:rPr lang="es-AR" sz="1200" dirty="0" smtClean="0">
              <a:latin typeface="Baskerville Old Face" panose="02020602080505020303" pitchFamily="18" charset="0"/>
            </a:rPr>
            <a:t>Una vez finalizado, confirmar por HH el cierre</a:t>
          </a:r>
          <a:endParaRPr lang="es-AR" sz="1200" dirty="0">
            <a:latin typeface="Baskerville Old Face" panose="02020602080505020303" pitchFamily="18" charset="0"/>
          </a:endParaRPr>
        </a:p>
      </dgm:t>
    </dgm:pt>
    <dgm:pt modelId="{E867973F-F764-4B58-B171-A022CC667C9C}" type="parTrans" cxnId="{53E3DF47-A038-4FE4-83ED-CE8DED49158A}">
      <dgm:prSet/>
      <dgm:spPr/>
      <dgm:t>
        <a:bodyPr/>
        <a:lstStyle/>
        <a:p>
          <a:endParaRPr lang="es-AR"/>
        </a:p>
      </dgm:t>
    </dgm:pt>
    <dgm:pt modelId="{B24649A2-F076-4BBF-B085-2DA7DF09FEC8}" type="sibTrans" cxnId="{53E3DF47-A038-4FE4-83ED-CE8DED49158A}">
      <dgm:prSet/>
      <dgm:spPr/>
      <dgm:t>
        <a:bodyPr/>
        <a:lstStyle/>
        <a:p>
          <a:endParaRPr lang="es-AR"/>
        </a:p>
      </dgm:t>
    </dgm:pt>
    <dgm:pt modelId="{65E68F11-BD7B-43B1-9050-495E24CDEE43}" type="pres">
      <dgm:prSet presAssocID="{AC0933BA-0987-4CDB-9DFF-2396EE784086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B5169CBF-B8E2-4805-A92F-9FDED594EB0B}" type="pres">
      <dgm:prSet presAssocID="{06FA3091-F7C6-4B23-A9A8-E71E70DB1AAB}" presName="circle1" presStyleLbl="node1" presStyleIdx="0" presStyleCnt="1"/>
      <dgm:spPr/>
    </dgm:pt>
    <dgm:pt modelId="{8D53A6BD-C6B0-4656-B2C0-0272AC0B92BC}" type="pres">
      <dgm:prSet presAssocID="{06FA3091-F7C6-4B23-A9A8-E71E70DB1AAB}" presName="space" presStyleCnt="0"/>
      <dgm:spPr/>
    </dgm:pt>
    <dgm:pt modelId="{0D1C8AF0-B4AB-47E6-B31A-D407BAF7506A}" type="pres">
      <dgm:prSet presAssocID="{06FA3091-F7C6-4B23-A9A8-E71E70DB1AAB}" presName="rect1" presStyleLbl="alignAcc1" presStyleIdx="0" presStyleCnt="1" custScaleY="100000" custLinFactNeighborX="16944" custLinFactNeighborY="-3864"/>
      <dgm:spPr/>
      <dgm:t>
        <a:bodyPr/>
        <a:lstStyle/>
        <a:p>
          <a:endParaRPr lang="es-AR"/>
        </a:p>
      </dgm:t>
    </dgm:pt>
    <dgm:pt modelId="{09BAFBF3-7548-4C23-A0E4-1802E08C918D}" type="pres">
      <dgm:prSet presAssocID="{06FA3091-F7C6-4B23-A9A8-E71E70DB1AAB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53E3DF47-A038-4FE4-83ED-CE8DED49158A}" srcId="{AC0933BA-0987-4CDB-9DFF-2396EE784086}" destId="{06FA3091-F7C6-4B23-A9A8-E71E70DB1AAB}" srcOrd="0" destOrd="0" parTransId="{E867973F-F764-4B58-B171-A022CC667C9C}" sibTransId="{B24649A2-F076-4BBF-B085-2DA7DF09FEC8}"/>
    <dgm:cxn modelId="{3C3BCA98-EBE7-459A-A266-77D50CE5E549}" type="presOf" srcId="{06FA3091-F7C6-4B23-A9A8-E71E70DB1AAB}" destId="{0D1C8AF0-B4AB-47E6-B31A-D407BAF7506A}" srcOrd="0" destOrd="0" presId="urn:microsoft.com/office/officeart/2005/8/layout/target3"/>
    <dgm:cxn modelId="{4C4797D4-8E3D-48AF-96ED-25C19B810888}" type="presOf" srcId="{AC0933BA-0987-4CDB-9DFF-2396EE784086}" destId="{65E68F11-BD7B-43B1-9050-495E24CDEE43}" srcOrd="0" destOrd="0" presId="urn:microsoft.com/office/officeart/2005/8/layout/target3"/>
    <dgm:cxn modelId="{400017DD-58E7-49C6-9025-CCF46DA2C88D}" type="presOf" srcId="{06FA3091-F7C6-4B23-A9A8-E71E70DB1AAB}" destId="{09BAFBF3-7548-4C23-A0E4-1802E08C918D}" srcOrd="1" destOrd="0" presId="urn:microsoft.com/office/officeart/2005/8/layout/target3"/>
    <dgm:cxn modelId="{3F307172-5950-43CF-8CD3-9D467FEE0E93}" type="presParOf" srcId="{65E68F11-BD7B-43B1-9050-495E24CDEE43}" destId="{B5169CBF-B8E2-4805-A92F-9FDED594EB0B}" srcOrd="0" destOrd="0" presId="urn:microsoft.com/office/officeart/2005/8/layout/target3"/>
    <dgm:cxn modelId="{677CDB34-EC7F-4550-9442-D1D8E7786950}" type="presParOf" srcId="{65E68F11-BD7B-43B1-9050-495E24CDEE43}" destId="{8D53A6BD-C6B0-4656-B2C0-0272AC0B92BC}" srcOrd="1" destOrd="0" presId="urn:microsoft.com/office/officeart/2005/8/layout/target3"/>
    <dgm:cxn modelId="{18B36338-5C8E-4B03-9C41-7FBC7FC4B2BB}" type="presParOf" srcId="{65E68F11-BD7B-43B1-9050-495E24CDEE43}" destId="{0D1C8AF0-B4AB-47E6-B31A-D407BAF7506A}" srcOrd="2" destOrd="0" presId="urn:microsoft.com/office/officeart/2005/8/layout/target3"/>
    <dgm:cxn modelId="{FD35E8DA-C71F-4D51-8FF0-EE45670FB756}" type="presParOf" srcId="{65E68F11-BD7B-43B1-9050-495E24CDEE43}" destId="{09BAFBF3-7548-4C23-A0E4-1802E08C918D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4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26CBB-B356-443C-BE23-702AF75B6750}">
      <dsp:nvSpPr>
        <dsp:cNvPr id="0" name=""/>
        <dsp:cNvSpPr/>
      </dsp:nvSpPr>
      <dsp:spPr>
        <a:xfrm>
          <a:off x="12580" y="0"/>
          <a:ext cx="684076" cy="684076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94F27-F87F-4E85-9676-11EC9D327DF1}">
      <dsp:nvSpPr>
        <dsp:cNvPr id="0" name=""/>
        <dsp:cNvSpPr/>
      </dsp:nvSpPr>
      <dsp:spPr>
        <a:xfrm>
          <a:off x="342038" y="0"/>
          <a:ext cx="3402379" cy="6840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100" kern="1200" dirty="0" smtClean="0">
              <a:latin typeface="Baskerville Old Face" panose="02020602080505020303" pitchFamily="18" charset="0"/>
            </a:rPr>
            <a:t>Si el escaneo coincide con todos los SKU del remito, se ejecutará automáticamente el cierre del control</a:t>
          </a:r>
          <a:endParaRPr lang="es-AR" sz="1100" kern="1200" dirty="0">
            <a:latin typeface="Baskerville Old Face" panose="02020602080505020303" pitchFamily="18" charset="0"/>
          </a:endParaRPr>
        </a:p>
      </dsp:txBody>
      <dsp:txXfrm>
        <a:off x="342038" y="0"/>
        <a:ext cx="3402379" cy="6840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6D632-D563-407D-8CCE-C7F4A1B01FEB}">
      <dsp:nvSpPr>
        <dsp:cNvPr id="0" name=""/>
        <dsp:cNvSpPr/>
      </dsp:nvSpPr>
      <dsp:spPr>
        <a:xfrm>
          <a:off x="0" y="0"/>
          <a:ext cx="947563" cy="947563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D6C36-A0F2-46FB-90DF-98E5BDCDA922}">
      <dsp:nvSpPr>
        <dsp:cNvPr id="0" name=""/>
        <dsp:cNvSpPr/>
      </dsp:nvSpPr>
      <dsp:spPr>
        <a:xfrm>
          <a:off x="473781" y="0"/>
          <a:ext cx="7304492" cy="9475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kern="1200" dirty="0" smtClean="0">
              <a:latin typeface="Baskerville Old Face" panose="02020602080505020303" pitchFamily="18" charset="0"/>
            </a:rPr>
            <a:t>La HH consultará si hay más carretas o rolls para controlar. </a:t>
          </a:r>
          <a:endParaRPr lang="es-AR" sz="1200" kern="1200" dirty="0">
            <a:latin typeface="Baskerville Old Face" panose="02020602080505020303" pitchFamily="18" charset="0"/>
          </a:endParaRPr>
        </a:p>
      </dsp:txBody>
      <dsp:txXfrm>
        <a:off x="473781" y="0"/>
        <a:ext cx="7304492" cy="284269"/>
      </dsp:txXfrm>
    </dsp:sp>
    <dsp:sp modelId="{540B3F80-4C40-41D2-92DC-7CC991CEF1FB}">
      <dsp:nvSpPr>
        <dsp:cNvPr id="0" name=""/>
        <dsp:cNvSpPr/>
      </dsp:nvSpPr>
      <dsp:spPr>
        <a:xfrm>
          <a:off x="165823" y="284269"/>
          <a:ext cx="615915" cy="615915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EEE1EE-4DA1-4694-8D1D-D365E67BF973}">
      <dsp:nvSpPr>
        <dsp:cNvPr id="0" name=""/>
        <dsp:cNvSpPr/>
      </dsp:nvSpPr>
      <dsp:spPr>
        <a:xfrm>
          <a:off x="473781" y="284269"/>
          <a:ext cx="7304492" cy="61591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kern="1200" dirty="0" smtClean="0">
              <a:latin typeface="Baskerville Old Face" panose="02020602080505020303" pitchFamily="18" charset="0"/>
            </a:rPr>
            <a:t>En caso de ser positivo, se iniciara nuevamente el proceso. </a:t>
          </a:r>
          <a:endParaRPr lang="es-AR" sz="1200" kern="1200" dirty="0">
            <a:latin typeface="Baskerville Old Face" panose="02020602080505020303" pitchFamily="18" charset="0"/>
          </a:endParaRPr>
        </a:p>
      </dsp:txBody>
      <dsp:txXfrm>
        <a:off x="473781" y="284269"/>
        <a:ext cx="7304492" cy="284268"/>
      </dsp:txXfrm>
    </dsp:sp>
    <dsp:sp modelId="{B1A93F62-1D3F-4999-944D-BBB73F980C39}">
      <dsp:nvSpPr>
        <dsp:cNvPr id="0" name=""/>
        <dsp:cNvSpPr/>
      </dsp:nvSpPr>
      <dsp:spPr>
        <a:xfrm>
          <a:off x="331647" y="568538"/>
          <a:ext cx="284268" cy="284268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C2B8E-9D9F-4C5B-BDAB-1E40F7B02FCD}">
      <dsp:nvSpPr>
        <dsp:cNvPr id="0" name=""/>
        <dsp:cNvSpPr/>
      </dsp:nvSpPr>
      <dsp:spPr>
        <a:xfrm>
          <a:off x="473781" y="568538"/>
          <a:ext cx="7304492" cy="28426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100" kern="1200" dirty="0" smtClean="0">
              <a:latin typeface="Baskerville Old Face" panose="02020602080505020303" pitchFamily="18" charset="0"/>
            </a:rPr>
            <a:t>En caso negativo el sistema cambiará el status del pedido a “controlado” </a:t>
          </a:r>
          <a:endParaRPr lang="es-AR" sz="1100" kern="1200" dirty="0">
            <a:latin typeface="Baskerville Old Face" panose="02020602080505020303" pitchFamily="18" charset="0"/>
          </a:endParaRPr>
        </a:p>
      </dsp:txBody>
      <dsp:txXfrm>
        <a:off x="473781" y="568538"/>
        <a:ext cx="7304492" cy="2842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E514C-C951-4F15-8D4B-DF3148E9DCB4}">
      <dsp:nvSpPr>
        <dsp:cNvPr id="0" name=""/>
        <dsp:cNvSpPr/>
      </dsp:nvSpPr>
      <dsp:spPr>
        <a:xfrm>
          <a:off x="0" y="0"/>
          <a:ext cx="689502" cy="689502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8A28A-E8E8-4447-8836-DFA6112D4AD0}">
      <dsp:nvSpPr>
        <dsp:cNvPr id="0" name=""/>
        <dsp:cNvSpPr/>
      </dsp:nvSpPr>
      <dsp:spPr>
        <a:xfrm>
          <a:off x="326719" y="0"/>
          <a:ext cx="3243072" cy="6895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100" kern="1200" dirty="0" smtClean="0">
              <a:latin typeface="Baskerville Old Face" panose="02020602080505020303" pitchFamily="18" charset="0"/>
            </a:rPr>
            <a:t>Si el escaneo no coincide con todos los SKU del remito, la HH informará y pedirá un reconteo de los SKU erróneos</a:t>
          </a:r>
          <a:endParaRPr lang="es-AR" sz="1100" kern="1200" dirty="0">
            <a:latin typeface="Baskerville Old Face" panose="02020602080505020303" pitchFamily="18" charset="0"/>
          </a:endParaRPr>
        </a:p>
      </dsp:txBody>
      <dsp:txXfrm>
        <a:off x="326719" y="0"/>
        <a:ext cx="3243072" cy="6895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C790A0-7BD3-49EC-AC47-18A2AC000FA3}">
      <dsp:nvSpPr>
        <dsp:cNvPr id="0" name=""/>
        <dsp:cNvSpPr/>
      </dsp:nvSpPr>
      <dsp:spPr>
        <a:xfrm>
          <a:off x="0" y="0"/>
          <a:ext cx="1080121" cy="1080121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C10C9B-A6A7-46E3-A8D0-1889078BCEAA}">
      <dsp:nvSpPr>
        <dsp:cNvPr id="0" name=""/>
        <dsp:cNvSpPr/>
      </dsp:nvSpPr>
      <dsp:spPr>
        <a:xfrm>
          <a:off x="540060" y="0"/>
          <a:ext cx="1908211" cy="108012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100" kern="1200" dirty="0" smtClean="0">
              <a:latin typeface="Baskerville Old Face" panose="02020602080505020303" pitchFamily="18" charset="0"/>
            </a:rPr>
            <a:t>Si luego de confirmar el reconteo, el mismo resulta exitoso, se ejecutará automáticamente el cierre del control del marbete</a:t>
          </a:r>
          <a:endParaRPr lang="es-AR" sz="1100" kern="1200" dirty="0">
            <a:latin typeface="Baskerville Old Face" panose="02020602080505020303" pitchFamily="18" charset="0"/>
          </a:endParaRPr>
        </a:p>
      </dsp:txBody>
      <dsp:txXfrm>
        <a:off x="540060" y="0"/>
        <a:ext cx="1908211" cy="10801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4FE9A7-9CF1-4FE4-81D5-2CC40B7C32F0}">
      <dsp:nvSpPr>
        <dsp:cNvPr id="0" name=""/>
        <dsp:cNvSpPr/>
      </dsp:nvSpPr>
      <dsp:spPr>
        <a:xfrm>
          <a:off x="10335" y="-9190"/>
          <a:ext cx="1090227" cy="1090227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963944-9AE9-4D33-8EF0-6C31022FFAD5}">
      <dsp:nvSpPr>
        <dsp:cNvPr id="0" name=""/>
        <dsp:cNvSpPr/>
      </dsp:nvSpPr>
      <dsp:spPr>
        <a:xfrm>
          <a:off x="545113" y="0"/>
          <a:ext cx="1752853" cy="109022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050" kern="1200" dirty="0" smtClean="0">
              <a:latin typeface="Baskerville Old Face" panose="02020602080505020303" pitchFamily="18" charset="0"/>
            </a:rPr>
            <a:t>En caso de no coincidir, la HH informará los errores y se ejecutará el informe de los errores de picking que indicará todos los SKU sobrantes o faltantes en el pedido. </a:t>
          </a:r>
          <a:endParaRPr lang="es-AR" sz="1050" kern="1200" dirty="0">
            <a:latin typeface="Baskerville Old Face" panose="02020602080505020303" pitchFamily="18" charset="0"/>
          </a:endParaRPr>
        </a:p>
      </dsp:txBody>
      <dsp:txXfrm>
        <a:off x="545113" y="0"/>
        <a:ext cx="1752853" cy="10902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29E50-6E24-4622-8248-E55922B58E25}">
      <dsp:nvSpPr>
        <dsp:cNvPr id="0" name=""/>
        <dsp:cNvSpPr/>
      </dsp:nvSpPr>
      <dsp:spPr>
        <a:xfrm>
          <a:off x="0" y="0"/>
          <a:ext cx="369332" cy="369332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8DFD0-5147-4F3F-AF0F-6F6A7BE3022B}">
      <dsp:nvSpPr>
        <dsp:cNvPr id="0" name=""/>
        <dsp:cNvSpPr/>
      </dsp:nvSpPr>
      <dsp:spPr>
        <a:xfrm>
          <a:off x="184665" y="0"/>
          <a:ext cx="4341508" cy="3693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200" kern="1200" dirty="0" smtClean="0">
              <a:latin typeface="Baskerville Old Face" panose="02020602080505020303" pitchFamily="18" charset="0"/>
            </a:rPr>
            <a:t>Escaneo con HH del marbete del roll o carreta </a:t>
          </a:r>
          <a:endParaRPr lang="es-AR" sz="1200" kern="1200" dirty="0">
            <a:latin typeface="Baskerville Old Face" panose="02020602080505020303" pitchFamily="18" charset="0"/>
          </a:endParaRPr>
        </a:p>
      </dsp:txBody>
      <dsp:txXfrm>
        <a:off x="184665" y="0"/>
        <a:ext cx="4341508" cy="3693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65124-7CE8-48AE-BEF4-626A18F43D98}">
      <dsp:nvSpPr>
        <dsp:cNvPr id="0" name=""/>
        <dsp:cNvSpPr/>
      </dsp:nvSpPr>
      <dsp:spPr>
        <a:xfrm>
          <a:off x="0" y="0"/>
          <a:ext cx="422659" cy="422659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2BC96-006B-496D-80C1-446DCBCB5206}">
      <dsp:nvSpPr>
        <dsp:cNvPr id="0" name=""/>
        <dsp:cNvSpPr/>
      </dsp:nvSpPr>
      <dsp:spPr>
        <a:xfrm>
          <a:off x="177970" y="0"/>
          <a:ext cx="4360670" cy="42265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kern="1200" dirty="0" smtClean="0">
              <a:latin typeface="Baskerville Old Face" panose="02020602080505020303" pitchFamily="18" charset="0"/>
            </a:rPr>
            <a:t>Escaneo con HH de todos los SKU correspondientes al marbete </a:t>
          </a:r>
          <a:endParaRPr lang="es-AR" sz="1200" kern="1200" dirty="0">
            <a:latin typeface="Baskerville Old Face" panose="02020602080505020303" pitchFamily="18" charset="0"/>
          </a:endParaRPr>
        </a:p>
      </dsp:txBody>
      <dsp:txXfrm>
        <a:off x="177970" y="0"/>
        <a:ext cx="4360670" cy="42265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69CBF-B8E2-4805-A92F-9FDED594EB0B}">
      <dsp:nvSpPr>
        <dsp:cNvPr id="0" name=""/>
        <dsp:cNvSpPr/>
      </dsp:nvSpPr>
      <dsp:spPr>
        <a:xfrm>
          <a:off x="0" y="0"/>
          <a:ext cx="410031" cy="41003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1C8AF0-B4AB-47E6-B31A-D407BAF7506A}">
      <dsp:nvSpPr>
        <dsp:cNvPr id="0" name=""/>
        <dsp:cNvSpPr/>
      </dsp:nvSpPr>
      <dsp:spPr>
        <a:xfrm>
          <a:off x="205016" y="0"/>
          <a:ext cx="4366984" cy="4100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200" kern="1200" dirty="0" smtClean="0">
              <a:latin typeface="Baskerville Old Face" panose="02020602080505020303" pitchFamily="18" charset="0"/>
            </a:rPr>
            <a:t>Una vez finalizado, confirmar por HH el cierre</a:t>
          </a:r>
          <a:endParaRPr lang="es-AR" sz="1200" kern="1200" dirty="0">
            <a:latin typeface="Baskerville Old Face" panose="02020602080505020303" pitchFamily="18" charset="0"/>
          </a:endParaRPr>
        </a:p>
      </dsp:txBody>
      <dsp:txXfrm>
        <a:off x="205016" y="0"/>
        <a:ext cx="4366984" cy="4100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E1F8D-4C56-46C6-8FA0-8CB0B0C4132C}" type="datetimeFigureOut">
              <a:rPr lang="es-AR" smtClean="0"/>
              <a:t>31/08/2020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6F7A6-2D7F-49B2-98BE-B14348BE8F6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01028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6F7A6-2D7F-49B2-98BE-B14348BE8F63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82663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6F7A6-2D7F-49B2-98BE-B14348BE8F63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8266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8DB3-3258-44CB-86CE-3B3114729705}" type="datetimeFigureOut">
              <a:rPr lang="es-AR" smtClean="0"/>
              <a:t>31/08/2020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F46A-7D2C-44CA-AADA-2874C3BACD7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08147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8DB3-3258-44CB-86CE-3B3114729705}" type="datetimeFigureOut">
              <a:rPr lang="es-AR" smtClean="0"/>
              <a:t>31/08/2020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F46A-7D2C-44CA-AADA-2874C3BACD7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09768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8DB3-3258-44CB-86CE-3B3114729705}" type="datetimeFigureOut">
              <a:rPr lang="es-AR" smtClean="0"/>
              <a:t>31/08/2020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F46A-7D2C-44CA-AADA-2874C3BACD7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0759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8DB3-3258-44CB-86CE-3B3114729705}" type="datetimeFigureOut">
              <a:rPr lang="es-AR" smtClean="0"/>
              <a:t>31/08/2020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F46A-7D2C-44CA-AADA-2874C3BACD7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69443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8DB3-3258-44CB-86CE-3B3114729705}" type="datetimeFigureOut">
              <a:rPr lang="es-AR" smtClean="0"/>
              <a:t>31/08/2020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F46A-7D2C-44CA-AADA-2874C3BACD7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2100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8DB3-3258-44CB-86CE-3B3114729705}" type="datetimeFigureOut">
              <a:rPr lang="es-AR" smtClean="0"/>
              <a:t>31/08/2020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F46A-7D2C-44CA-AADA-2874C3BACD7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2092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8DB3-3258-44CB-86CE-3B3114729705}" type="datetimeFigureOut">
              <a:rPr lang="es-AR" smtClean="0"/>
              <a:t>31/08/2020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F46A-7D2C-44CA-AADA-2874C3BACD7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2681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8DB3-3258-44CB-86CE-3B3114729705}" type="datetimeFigureOut">
              <a:rPr lang="es-AR" smtClean="0"/>
              <a:t>31/08/2020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F46A-7D2C-44CA-AADA-2874C3BACD7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40845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8DB3-3258-44CB-86CE-3B3114729705}" type="datetimeFigureOut">
              <a:rPr lang="es-AR" smtClean="0"/>
              <a:t>31/08/2020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F46A-7D2C-44CA-AADA-2874C3BACD7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696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8DB3-3258-44CB-86CE-3B3114729705}" type="datetimeFigureOut">
              <a:rPr lang="es-AR" smtClean="0"/>
              <a:t>31/08/2020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F46A-7D2C-44CA-AADA-2874C3BACD7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18784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68DB3-3258-44CB-86CE-3B3114729705}" type="datetimeFigureOut">
              <a:rPr lang="es-AR" smtClean="0"/>
              <a:t>31/08/2020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F46A-7D2C-44CA-AADA-2874C3BACD7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69056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68DB3-3258-44CB-86CE-3B3114729705}" type="datetimeFigureOut">
              <a:rPr lang="es-AR" smtClean="0"/>
              <a:t>31/08/2020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1F46A-7D2C-44CA-AADA-2874C3BACD7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7403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ntranet/Capacitacion2018/Forms/AllItems.asp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9" Type="http://schemas.openxmlformats.org/officeDocument/2006/relationships/diagramLayout" Target="../diagrams/layout8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34" Type="http://schemas.openxmlformats.org/officeDocument/2006/relationships/diagramLayout" Target="../diagrams/layout7.xml"/><Relationship Id="rId42" Type="http://schemas.microsoft.com/office/2007/relationships/diagramDrawing" Target="../diagrams/drawing8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33" Type="http://schemas.openxmlformats.org/officeDocument/2006/relationships/diagramData" Target="../diagrams/data7.xml"/><Relationship Id="rId38" Type="http://schemas.openxmlformats.org/officeDocument/2006/relationships/diagramData" Target="../diagrams/data8.xml"/><Relationship Id="rId2" Type="http://schemas.openxmlformats.org/officeDocument/2006/relationships/image" Target="../media/image1.gif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29" Type="http://schemas.openxmlformats.org/officeDocument/2006/relationships/diagramLayout" Target="../diagrams/layout6.xml"/><Relationship Id="rId41" Type="http://schemas.openxmlformats.org/officeDocument/2006/relationships/diagramColors" Target="../diagrams/colors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32" Type="http://schemas.microsoft.com/office/2007/relationships/diagramDrawing" Target="../diagrams/drawing6.xml"/><Relationship Id="rId37" Type="http://schemas.microsoft.com/office/2007/relationships/diagramDrawing" Target="../diagrams/drawing7.xml"/><Relationship Id="rId40" Type="http://schemas.openxmlformats.org/officeDocument/2006/relationships/diagramQuickStyle" Target="../diagrams/quickStyle8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28" Type="http://schemas.openxmlformats.org/officeDocument/2006/relationships/diagramData" Target="../diagrams/data6.xml"/><Relationship Id="rId36" Type="http://schemas.openxmlformats.org/officeDocument/2006/relationships/diagramColors" Target="../diagrams/colors7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31" Type="http://schemas.openxmlformats.org/officeDocument/2006/relationships/diagramColors" Target="../diagrams/colors6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Relationship Id="rId30" Type="http://schemas.openxmlformats.org/officeDocument/2006/relationships/diagramQuickStyle" Target="../diagrams/quickStyle6.xml"/><Relationship Id="rId35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.gif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4744"/>
            <a:ext cx="1264052" cy="590206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861048"/>
            <a:ext cx="966708" cy="1841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0" y="1"/>
            <a:ext cx="9144000" cy="980727"/>
          </a:xfrm>
          <a:prstGeom prst="rect">
            <a:avLst/>
          </a:prstGeom>
          <a:solidFill>
            <a:srgbClr val="002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7" name="6 Rectángulo"/>
          <p:cNvSpPr/>
          <p:nvPr/>
        </p:nvSpPr>
        <p:spPr>
          <a:xfrm>
            <a:off x="662866" y="3153905"/>
            <a:ext cx="7776864" cy="288032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s-ES" sz="10000" b="1" cap="none" spc="50" dirty="0" smtClean="0">
                <a:ln w="11430">
                  <a:solidFill>
                    <a:srgbClr val="F20000"/>
                  </a:solidFill>
                </a:ln>
                <a:solidFill>
                  <a:srgbClr val="FF1919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Bienvenidos</a:t>
            </a:r>
            <a:endParaRPr lang="es-ES" sz="10000" b="1" cap="none" spc="50" dirty="0">
              <a:ln w="11430">
                <a:solidFill>
                  <a:srgbClr val="F20000"/>
                </a:solidFill>
              </a:ln>
              <a:solidFill>
                <a:srgbClr val="FF1919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27710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65" y="1484784"/>
            <a:ext cx="6696920" cy="1499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251520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7" name="16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9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28600" y="533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228600" y="933436"/>
            <a:ext cx="8663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latin typeface="Baskerville Old Face" panose="02020602080505020303" pitchFamily="18" charset="0"/>
              </a:rPr>
              <a:t>2. Cuando el ícono aparece         es porque en el control </a:t>
            </a:r>
            <a:r>
              <a:rPr lang="es-AR" dirty="0" smtClean="0">
                <a:solidFill>
                  <a:srgbClr val="002060"/>
                </a:solidFill>
                <a:latin typeface="Baskerville Old Face" panose="02020602080505020303" pitchFamily="18" charset="0"/>
              </a:rPr>
              <a:t>SI</a:t>
            </a:r>
            <a:r>
              <a:rPr lang="es-AR" dirty="0" smtClean="0">
                <a:latin typeface="Baskerville Old Face" panose="02020602080505020303" pitchFamily="18" charset="0"/>
              </a:rPr>
              <a:t> aparecieron errores</a:t>
            </a:r>
            <a:endParaRPr lang="es-AR" b="1" dirty="0">
              <a:latin typeface="Baskerville Old Face" panose="02020602080505020303" pitchFamily="18" charset="0"/>
            </a:endParaRPr>
          </a:p>
        </p:txBody>
      </p:sp>
      <p:sp>
        <p:nvSpPr>
          <p:cNvPr id="6" name="5 Proceso"/>
          <p:cNvSpPr/>
          <p:nvPr/>
        </p:nvSpPr>
        <p:spPr>
          <a:xfrm>
            <a:off x="6726800" y="2708920"/>
            <a:ext cx="639675" cy="275300"/>
          </a:xfrm>
          <a:prstGeom prst="flowChartProcess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8 CuadroTexto"/>
          <p:cNvSpPr txBox="1"/>
          <p:nvPr/>
        </p:nvSpPr>
        <p:spPr>
          <a:xfrm>
            <a:off x="179512" y="3284984"/>
            <a:ext cx="8687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dirty="0" smtClean="0">
                <a:latin typeface="Baskerville Old Face" panose="02020602080505020303" pitchFamily="18" charset="0"/>
              </a:rPr>
              <a:t>El Jefe de control deberá revisar esos errores:</a:t>
            </a:r>
          </a:p>
          <a:p>
            <a:pPr algn="just"/>
            <a:r>
              <a:rPr lang="es-AR" dirty="0" smtClean="0">
                <a:latin typeface="Baskerville Old Face" panose="02020602080505020303" pitchFamily="18" charset="0"/>
              </a:rPr>
              <a:t>&gt;Clic en </a:t>
            </a:r>
            <a:r>
              <a:rPr lang="es-AR" b="1" dirty="0" smtClean="0">
                <a:latin typeface="Baskerville Old Face" panose="02020602080505020303" pitchFamily="18" charset="0"/>
              </a:rPr>
              <a:t>“Artículos con error” </a:t>
            </a:r>
            <a:r>
              <a:rPr lang="es-AR" dirty="0" smtClean="0">
                <a:latin typeface="Baskerville Old Face" panose="02020602080505020303" pitchFamily="18" charset="0"/>
              </a:rPr>
              <a:t>para ver aquellos SKU con error, sea por sobrantes o faltantes. </a:t>
            </a:r>
          </a:p>
        </p:txBody>
      </p:sp>
      <p:sp>
        <p:nvSpPr>
          <p:cNvPr id="22" name="21 Flecha abajo"/>
          <p:cNvSpPr/>
          <p:nvPr/>
        </p:nvSpPr>
        <p:spPr>
          <a:xfrm rot="8738004">
            <a:off x="2421628" y="2113239"/>
            <a:ext cx="167985" cy="242527"/>
          </a:xfrm>
          <a:prstGeom prst="downArrow">
            <a:avLst>
              <a:gd name="adj1" fmla="val 32130"/>
              <a:gd name="adj2" fmla="val 989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48" y="4437112"/>
            <a:ext cx="8028384" cy="131240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9 Rectángulo redondeado"/>
          <p:cNvSpPr/>
          <p:nvPr/>
        </p:nvSpPr>
        <p:spPr>
          <a:xfrm>
            <a:off x="971601" y="5949280"/>
            <a:ext cx="1080119" cy="432048"/>
          </a:xfrm>
          <a:prstGeom prst="round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dirty="0" smtClean="0">
                <a:solidFill>
                  <a:schemeClr val="accent4">
                    <a:lumMod val="50000"/>
                  </a:schemeClr>
                </a:solidFill>
              </a:rPr>
              <a:t>SKU con error</a:t>
            </a:r>
            <a:endParaRPr lang="es-AR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2" name="11 Conector recto de flecha"/>
          <p:cNvCxnSpPr>
            <a:endCxn id="10" idx="0"/>
          </p:cNvCxnSpPr>
          <p:nvPr/>
        </p:nvCxnSpPr>
        <p:spPr>
          <a:xfrm>
            <a:off x="1511660" y="5661248"/>
            <a:ext cx="1" cy="28803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19 Rectángulo redondeado"/>
          <p:cNvSpPr/>
          <p:nvPr/>
        </p:nvSpPr>
        <p:spPr>
          <a:xfrm>
            <a:off x="2843808" y="5940717"/>
            <a:ext cx="1080119" cy="432048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dirty="0" smtClean="0">
                <a:solidFill>
                  <a:schemeClr val="accent5">
                    <a:lumMod val="50000"/>
                  </a:schemeClr>
                </a:solidFill>
              </a:rPr>
              <a:t>Faltante o sobrante</a:t>
            </a:r>
            <a:endParaRPr lang="es-AR" sz="11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1" name="20 Conector recto de flecha"/>
          <p:cNvCxnSpPr/>
          <p:nvPr/>
        </p:nvCxnSpPr>
        <p:spPr>
          <a:xfrm>
            <a:off x="3383866" y="5652685"/>
            <a:ext cx="1" cy="28803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15 Rectángulo"/>
          <p:cNvSpPr/>
          <p:nvPr/>
        </p:nvSpPr>
        <p:spPr>
          <a:xfrm>
            <a:off x="3150538" y="337506"/>
            <a:ext cx="2820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altLang="es-AR" b="1" dirty="0">
                <a:solidFill>
                  <a:srgbClr val="FF0000"/>
                </a:solidFill>
                <a:latin typeface="Baskerville Old Face" panose="02020602080505020303" pitchFamily="18" charset="0"/>
                <a:cs typeface="Andalus" panose="02020603050405020304" pitchFamily="18" charset="-78"/>
              </a:rPr>
              <a:t>CONTROL DEL PEDIDO</a:t>
            </a:r>
            <a:endParaRPr lang="es-ES_tradnl" altLang="es-AR" b="1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431" y="1011896"/>
            <a:ext cx="320799" cy="2478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03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25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 animBg="1"/>
      <p:bldP spid="9" grpId="0"/>
      <p:bldP spid="22" grpId="0" animBg="1"/>
      <p:bldP spid="10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6" name="5 Rectángulo"/>
          <p:cNvSpPr/>
          <p:nvPr/>
        </p:nvSpPr>
        <p:spPr>
          <a:xfrm>
            <a:off x="251520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0" name="Imagen 2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89" y="4043817"/>
            <a:ext cx="7850180" cy="2409519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0 Rectángulo"/>
          <p:cNvSpPr/>
          <p:nvPr/>
        </p:nvSpPr>
        <p:spPr>
          <a:xfrm>
            <a:off x="738298" y="5320584"/>
            <a:ext cx="1817478" cy="106074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1 CuadroTexto"/>
          <p:cNvSpPr txBox="1"/>
          <p:nvPr/>
        </p:nvSpPr>
        <p:spPr>
          <a:xfrm>
            <a:off x="5364087" y="1805915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 smtClean="0">
                <a:latin typeface="Baskerville Old Face" panose="02020602080505020303" pitchFamily="18" charset="0"/>
              </a:rPr>
              <a:t>Se revisara el stock de dichos artículos y en caso de encontrarlos agregarlos</a:t>
            </a:r>
            <a:endParaRPr lang="es-AR" sz="1200" dirty="0">
              <a:latin typeface="Baskerville Old Face" panose="02020602080505020303" pitchFamily="18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431538" y="2852936"/>
            <a:ext cx="82809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dirty="0" smtClean="0">
                <a:latin typeface="Baskerville Old Face" panose="02020602080505020303" pitchFamily="18" charset="0"/>
              </a:rPr>
              <a:t>En el caso de haber faltantes que no fueron encontrados, deberá emitir una nota de crédito.</a:t>
            </a:r>
          </a:p>
          <a:p>
            <a:pPr algn="ctr"/>
            <a:r>
              <a:rPr lang="es-AR" sz="1400" dirty="0">
                <a:latin typeface="Baskerville Old Face" panose="02020602080505020303" pitchFamily="18" charset="0"/>
              </a:rPr>
              <a:t>E</a:t>
            </a:r>
            <a:r>
              <a:rPr lang="es-AR" sz="1400" dirty="0" smtClean="0">
                <a:latin typeface="Baskerville Old Face" panose="02020602080505020303" pitchFamily="18" charset="0"/>
              </a:rPr>
              <a:t>n dicho informe de </a:t>
            </a:r>
            <a:r>
              <a:rPr lang="es-AR" sz="1400" b="1" dirty="0" smtClean="0">
                <a:latin typeface="Baskerville Old Face" panose="02020602080505020303" pitchFamily="18" charset="0"/>
              </a:rPr>
              <a:t>“Artículos con error” </a:t>
            </a:r>
            <a:r>
              <a:rPr lang="es-AR" sz="1400" dirty="0" smtClean="0">
                <a:latin typeface="Baskerville Old Face" panose="02020602080505020303" pitchFamily="18" charset="0"/>
              </a:rPr>
              <a:t>podrá observar el detalle de las facturas donde se encuentra el material y decidir sobre cual de ellas efectuar la NC</a:t>
            </a:r>
            <a:endParaRPr lang="es-AR" sz="1400" dirty="0">
              <a:latin typeface="Baskerville Old Face" panose="02020602080505020303" pitchFamily="18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1331641" y="1818535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200" dirty="0" smtClean="0">
                <a:latin typeface="Baskerville Old Face" panose="02020602080505020303" pitchFamily="18" charset="0"/>
              </a:rPr>
              <a:t>Se revisa la carreta o roll del pedido para sacar el material de mas. 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10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3265428" y="337506"/>
            <a:ext cx="2820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altLang="es-AR" b="1" dirty="0">
                <a:solidFill>
                  <a:srgbClr val="FF0000"/>
                </a:solidFill>
                <a:latin typeface="Baskerville Old Face" panose="02020602080505020303" pitchFamily="18" charset="0"/>
                <a:cs typeface="Andalus" panose="02020603050405020304" pitchFamily="18" charset="-78"/>
              </a:rPr>
              <a:t>CONTROL DEL PEDIDO</a:t>
            </a:r>
            <a:endParaRPr lang="es-ES_tradnl" altLang="es-AR" b="1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1331640" y="970144"/>
            <a:ext cx="2088232" cy="48268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>
                <a:latin typeface="Baskerville Old Face" panose="02020602080505020303" pitchFamily="18" charset="0"/>
              </a:rPr>
              <a:t>SOBRANTES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5364087" y="970144"/>
            <a:ext cx="2088232" cy="4826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>
                <a:latin typeface="Baskerville Old Face" panose="02020602080505020303" pitchFamily="18" charset="0"/>
              </a:rPr>
              <a:t>FALTANTES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6385344" y="1719607"/>
            <a:ext cx="45719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20 Flecha derecha"/>
          <p:cNvSpPr/>
          <p:nvPr/>
        </p:nvSpPr>
        <p:spPr>
          <a:xfrm>
            <a:off x="3635895" y="5418908"/>
            <a:ext cx="2160241" cy="864096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400" dirty="0" smtClean="0">
                <a:latin typeface="Baskerville Old Face" panose="02020602080505020303" pitchFamily="18" charset="0"/>
              </a:rPr>
              <a:t>Proceder a emitir la NC</a:t>
            </a:r>
            <a:endParaRPr lang="es-AR" sz="1400" dirty="0">
              <a:latin typeface="Baskerville Old Face" panose="02020602080505020303" pitchFamily="18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2352897" y="1735823"/>
            <a:ext cx="45719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3901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3" grpId="0"/>
      <p:bldP spid="13" grpId="0"/>
      <p:bldP spid="16" grpId="0" animBg="1"/>
      <p:bldP spid="17" grpId="0" animBg="1"/>
      <p:bldP spid="20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92" y="2501693"/>
            <a:ext cx="6547656" cy="436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6" name="5 Rectángulo"/>
          <p:cNvSpPr/>
          <p:nvPr/>
        </p:nvSpPr>
        <p:spPr>
          <a:xfrm>
            <a:off x="251520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771800" y="273451"/>
            <a:ext cx="36004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_tradnl" altLang="es-AR" sz="2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MATERIAL DE SOPORTE</a:t>
            </a:r>
            <a:endParaRPr lang="es-ES_tradnl" altLang="es-AR" sz="1800" b="1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" name="Rectángulo 3"/>
          <p:cNvSpPr/>
          <p:nvPr/>
        </p:nvSpPr>
        <p:spPr>
          <a:xfrm>
            <a:off x="1259632" y="1491302"/>
            <a:ext cx="3168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b="1" dirty="0" smtClean="0">
                <a:solidFill>
                  <a:srgbClr val="002060"/>
                </a:solidFill>
                <a:latin typeface="Baskerville Old Face" panose="02020602080505020303" pitchFamily="18" charset="0"/>
                <a:cs typeface="Arial" panose="020B0604020202020204" pitchFamily="34" charset="0"/>
              </a:rPr>
              <a:t>Para que puedas “refrescar” esta capacitación, entrá a:</a:t>
            </a:r>
            <a:endParaRPr lang="es-AR" dirty="0">
              <a:solidFill>
                <a:srgbClr val="00206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9" name="8 Flecha derecha">
            <a:hlinkClick r:id="rId4"/>
          </p:cNvPr>
          <p:cNvSpPr/>
          <p:nvPr/>
        </p:nvSpPr>
        <p:spPr>
          <a:xfrm>
            <a:off x="5256076" y="1136040"/>
            <a:ext cx="2232248" cy="1356856"/>
          </a:xfrm>
          <a:prstGeom prst="rightArrow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INTRANET</a:t>
            </a:r>
            <a:endParaRPr lang="es-AR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514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 Talar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0" y="2105905"/>
            <a:ext cx="9002592" cy="4752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3" name="2 Rectángulo"/>
          <p:cNvSpPr/>
          <p:nvPr/>
        </p:nvSpPr>
        <p:spPr>
          <a:xfrm>
            <a:off x="0" y="1"/>
            <a:ext cx="9144000" cy="764703"/>
          </a:xfrm>
          <a:prstGeom prst="rect">
            <a:avLst/>
          </a:prstGeom>
          <a:solidFill>
            <a:srgbClr val="002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" name="8 Rectángulo"/>
          <p:cNvSpPr/>
          <p:nvPr/>
        </p:nvSpPr>
        <p:spPr>
          <a:xfrm>
            <a:off x="-15739" y="937289"/>
            <a:ext cx="9144000" cy="2304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3 Rectángulo"/>
          <p:cNvSpPr/>
          <p:nvPr/>
        </p:nvSpPr>
        <p:spPr>
          <a:xfrm>
            <a:off x="0" y="757269"/>
            <a:ext cx="9144000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7" name="6 Rectángulo"/>
          <p:cNvSpPr/>
          <p:nvPr/>
        </p:nvSpPr>
        <p:spPr>
          <a:xfrm>
            <a:off x="-13668" y="3094804"/>
            <a:ext cx="9157668" cy="1800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6" y="937289"/>
            <a:ext cx="1264052" cy="590206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1382926" y="1612363"/>
            <a:ext cx="6624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 smtClean="0">
                <a:solidFill>
                  <a:srgbClr val="002060"/>
                </a:solidFill>
                <a:latin typeface="Baskerville Old Face" panose="02020602080505020303" pitchFamily="18" charset="0"/>
              </a:rPr>
              <a:t>CAPACITACIÓN</a:t>
            </a:r>
          </a:p>
          <a:p>
            <a:r>
              <a:rPr lang="es-AR" sz="2800" b="1" dirty="0" smtClean="0">
                <a:solidFill>
                  <a:srgbClr val="002060"/>
                </a:solidFill>
                <a:latin typeface="Baskerville Old Face" panose="02020602080505020303" pitchFamily="18" charset="0"/>
              </a:rPr>
              <a:t>JEFE DE CONTROL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1500066" y="2600062"/>
            <a:ext cx="63904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AR" sz="1500" dirty="0" smtClean="0">
                <a:solidFill>
                  <a:schemeClr val="accent1">
                    <a:lumMod val="75000"/>
                  </a:schemeClr>
                </a:solidFill>
                <a:latin typeface="Baskerville Old Face" panose="02020602080505020303" pitchFamily="18" charset="0"/>
              </a:rPr>
              <a:t>USO DEL NUEVO SISTEMA DE LOGISTICA DE VITAL</a:t>
            </a:r>
            <a:endParaRPr lang="es-AR" sz="1500" dirty="0">
              <a:solidFill>
                <a:schemeClr val="accent1">
                  <a:lumMod val="75000"/>
                </a:schemeClr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5" name="14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978" y="1176505"/>
            <a:ext cx="1551367" cy="1504356"/>
          </a:xfrm>
          <a:prstGeom prst="rect">
            <a:avLst/>
          </a:prstGeom>
        </p:spPr>
      </p:pic>
      <p:sp>
        <p:nvSpPr>
          <p:cNvPr id="13" name="12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1</a:t>
            </a:r>
            <a:endParaRPr lang="es-AR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19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Lágrima"/>
          <p:cNvSpPr/>
          <p:nvPr/>
        </p:nvSpPr>
        <p:spPr>
          <a:xfrm>
            <a:off x="888468" y="1016253"/>
            <a:ext cx="1523292" cy="1260619"/>
          </a:xfrm>
          <a:prstGeom prst="teardrop">
            <a:avLst>
              <a:gd name="adj" fmla="val 11276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251520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566306" y="273451"/>
            <a:ext cx="2011387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_tradnl" altLang="es-AR" sz="2400" b="1" dirty="0" smtClean="0">
                <a:solidFill>
                  <a:srgbClr val="FF0000"/>
                </a:solidFill>
                <a:latin typeface="Baskerville Old Face" panose="02020602080505020303" pitchFamily="18" charset="0"/>
                <a:cs typeface="Andalus" panose="02020603050405020304" pitchFamily="18" charset="-78"/>
              </a:rPr>
              <a:t>OBJETIVOS </a:t>
            </a:r>
            <a:endParaRPr lang="es-ES_tradnl" altLang="es-AR" sz="2400" b="1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2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3059832" y="1016253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dirty="0">
                <a:solidFill>
                  <a:srgbClr val="5B666F"/>
                </a:solidFill>
                <a:latin typeface="Baskerville Old Face" panose="02020602080505020303" pitchFamily="18" charset="0"/>
              </a:rPr>
              <a:t>Adquirir e incorporar los conocimientos, herramientas y recursos necesarios para la utilización del nuevo </a:t>
            </a:r>
            <a:r>
              <a:rPr lang="es-AR" b="1" dirty="0">
                <a:solidFill>
                  <a:srgbClr val="5B666F"/>
                </a:solidFill>
                <a:latin typeface="Baskerville Old Face" panose="02020602080505020303" pitchFamily="18" charset="0"/>
              </a:rPr>
              <a:t>Sistema de Logística de Vital (SLV)</a:t>
            </a:r>
            <a:r>
              <a:rPr lang="es-AR" dirty="0">
                <a:solidFill>
                  <a:srgbClr val="5B666F"/>
                </a:solidFill>
                <a:latin typeface="Baskerville Old Face" panose="02020602080505020303" pitchFamily="18" charset="0"/>
              </a:rPr>
              <a:t>.</a:t>
            </a:r>
            <a:endParaRPr lang="es-AR" dirty="0">
              <a:solidFill>
                <a:srgbClr val="5B666F"/>
              </a:solidFill>
            </a:endParaRPr>
          </a:p>
        </p:txBody>
      </p:sp>
      <p:sp>
        <p:nvSpPr>
          <p:cNvPr id="18" name="17 Lágrima"/>
          <p:cNvSpPr/>
          <p:nvPr/>
        </p:nvSpPr>
        <p:spPr>
          <a:xfrm>
            <a:off x="755576" y="4793569"/>
            <a:ext cx="1581568" cy="1227719"/>
          </a:xfrm>
          <a:prstGeom prst="teardrop">
            <a:avLst>
              <a:gd name="adj" fmla="val 11276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18 Lágrima"/>
          <p:cNvSpPr/>
          <p:nvPr/>
        </p:nvSpPr>
        <p:spPr>
          <a:xfrm>
            <a:off x="755576" y="3121837"/>
            <a:ext cx="1581568" cy="1243267"/>
          </a:xfrm>
          <a:prstGeom prst="teardrop">
            <a:avLst>
              <a:gd name="adj" fmla="val 112760"/>
            </a:avLst>
          </a:prstGeom>
          <a:solidFill>
            <a:srgbClr val="26A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7" name="6 Rectángulo"/>
          <p:cNvSpPr/>
          <p:nvPr/>
        </p:nvSpPr>
        <p:spPr>
          <a:xfrm>
            <a:off x="3167844" y="3252296"/>
            <a:ext cx="561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AR" dirty="0">
                <a:solidFill>
                  <a:srgbClr val="5B666F"/>
                </a:solidFill>
                <a:latin typeface="Baskerville Old Face" panose="02020602080505020303" pitchFamily="18" charset="0"/>
              </a:rPr>
              <a:t>Dar seguimiento y </a:t>
            </a:r>
            <a:r>
              <a:rPr lang="es-AR" dirty="0" smtClean="0">
                <a:solidFill>
                  <a:srgbClr val="5B666F"/>
                </a:solidFill>
                <a:latin typeface="Baskerville Old Face" panose="02020602080505020303" pitchFamily="18" charset="0"/>
              </a:rPr>
              <a:t>supervisar el proceso de control en el sector de expedición a través del </a:t>
            </a:r>
            <a:r>
              <a:rPr lang="es-AR" dirty="0">
                <a:solidFill>
                  <a:srgbClr val="5B666F"/>
                </a:solidFill>
                <a:latin typeface="Baskerville Old Face" panose="02020602080505020303" pitchFamily="18" charset="0"/>
              </a:rPr>
              <a:t>nuevo SLV.</a:t>
            </a:r>
          </a:p>
        </p:txBody>
      </p:sp>
      <p:sp>
        <p:nvSpPr>
          <p:cNvPr id="8" name="7 Rectángulo"/>
          <p:cNvSpPr/>
          <p:nvPr/>
        </p:nvSpPr>
        <p:spPr>
          <a:xfrm>
            <a:off x="3167844" y="4870030"/>
            <a:ext cx="55446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AR" dirty="0" smtClean="0">
                <a:solidFill>
                  <a:srgbClr val="5B666F"/>
                </a:solidFill>
                <a:latin typeface="Baskerville Old Face" panose="02020602080505020303" pitchFamily="18" charset="0"/>
              </a:rPr>
              <a:t>Adquirir e incorporar las herramientas necesarias para supervisar aquellos controles con errores y emitir, en caso de ser necesario, las notas de crédito.</a:t>
            </a:r>
            <a:endParaRPr lang="es-AR" dirty="0">
              <a:solidFill>
                <a:srgbClr val="5B666F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1" name="10 Elipse"/>
          <p:cNvSpPr/>
          <p:nvPr/>
        </p:nvSpPr>
        <p:spPr>
          <a:xfrm>
            <a:off x="2915816" y="1405910"/>
            <a:ext cx="72008" cy="7200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1" name="20 Elipse"/>
          <p:cNvSpPr/>
          <p:nvPr/>
        </p:nvSpPr>
        <p:spPr>
          <a:xfrm>
            <a:off x="2916762" y="5157192"/>
            <a:ext cx="72008" cy="720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4" name="23 Elipse"/>
          <p:cNvSpPr/>
          <p:nvPr/>
        </p:nvSpPr>
        <p:spPr>
          <a:xfrm>
            <a:off x="2915816" y="3501008"/>
            <a:ext cx="72008" cy="72008"/>
          </a:xfrm>
          <a:prstGeom prst="ellipse">
            <a:avLst/>
          </a:prstGeom>
          <a:solidFill>
            <a:srgbClr val="26A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27" y="3383393"/>
            <a:ext cx="924642" cy="720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519" y="1206499"/>
            <a:ext cx="814410" cy="880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777" y="4989932"/>
            <a:ext cx="607143" cy="834992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251520" y="2492896"/>
            <a:ext cx="365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rgbClr val="5B666F"/>
                </a:solidFill>
                <a:latin typeface="Baskerville Old Face" panose="02020602080505020303" pitchFamily="18" charset="0"/>
              </a:rPr>
              <a:t>El cual le permitirá al Jefe de </a:t>
            </a:r>
            <a:r>
              <a:rPr lang="es-AR" dirty="0" smtClean="0">
                <a:solidFill>
                  <a:srgbClr val="5B666F"/>
                </a:solidFill>
                <a:latin typeface="Baskerville Old Face" panose="02020602080505020303" pitchFamily="18" charset="0"/>
              </a:rPr>
              <a:t>Control:</a:t>
            </a:r>
            <a:endParaRPr lang="es-AR" dirty="0">
              <a:solidFill>
                <a:srgbClr val="5B666F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32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8" grpId="0" animBg="1"/>
      <p:bldP spid="19" grpId="0" animBg="1"/>
      <p:bldP spid="7" grpId="0"/>
      <p:bldP spid="8" grpId="0"/>
      <p:bldP spid="11" grpId="0" animBg="1"/>
      <p:bldP spid="21" grpId="0" animBg="1"/>
      <p:bldP spid="24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251520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663788" y="273449"/>
            <a:ext cx="3816424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_tradnl" altLang="es-AR" sz="2400" b="1" dirty="0" smtClean="0">
                <a:solidFill>
                  <a:srgbClr val="FF0000"/>
                </a:solidFill>
                <a:latin typeface="Baskerville Old Face" panose="02020602080505020303" pitchFamily="18" charset="0"/>
                <a:cs typeface="Andalus" panose="02020603050405020304" pitchFamily="18" charset="-78"/>
              </a:rPr>
              <a:t>CONTROL DEL PEDIDO</a:t>
            </a:r>
            <a:endParaRPr lang="es-ES_tradnl" altLang="es-AR" sz="2400" b="1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3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167840" y="373330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>
                <a:latin typeface="Baskerville Old Face" panose="02020602080505020303" pitchFamily="18" charset="0"/>
              </a:rPr>
              <a:t>&gt; En el escritorio aparecerá el </a:t>
            </a:r>
            <a:r>
              <a:rPr lang="es-AR" dirty="0" smtClean="0">
                <a:latin typeface="Baskerville Old Face" panose="02020602080505020303" pitchFamily="18" charset="0"/>
              </a:rPr>
              <a:t>ícono </a:t>
            </a:r>
            <a:r>
              <a:rPr lang="es-AR" dirty="0">
                <a:latin typeface="Baskerville Old Face" panose="02020602080505020303" pitchFamily="18" charset="0"/>
              </a:rPr>
              <a:t>para ingresar al sistema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752462"/>
            <a:ext cx="600075" cy="608013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84202" y="4838506"/>
            <a:ext cx="39228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skerville Old Face" panose="02020602080505020303" pitchFamily="18" charset="0"/>
                <a:ea typeface="Times New Roman" pitchFamily="18" charset="0"/>
                <a:cs typeface="Times New Roman" pitchFamily="18" charset="0"/>
              </a:rPr>
              <a:t>&gt;Colocar </a:t>
            </a:r>
            <a:r>
              <a:rPr kumimoji="0" lang="es-AR" altLang="es-A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skerville Old Face" panose="02020602080505020303" pitchFamily="18" charset="0"/>
                <a:ea typeface="Times New Roman" pitchFamily="18" charset="0"/>
                <a:cs typeface="Times New Roman" pitchFamily="18" charset="0"/>
              </a:rPr>
              <a:t>USUARIO</a:t>
            </a:r>
            <a:r>
              <a:rPr kumimoji="0" lang="es-AR" altLang="es-A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skerville Old Face" panose="02020602080505020303" pitchFamily="18" charset="0"/>
                <a:ea typeface="Times New Roman" pitchFamily="18" charset="0"/>
                <a:cs typeface="Times New Roman" pitchFamily="18" charset="0"/>
              </a:rPr>
              <a:t> y </a:t>
            </a:r>
            <a:r>
              <a:rPr kumimoji="0" lang="es-AR" altLang="es-A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skerville Old Face" panose="02020602080505020303" pitchFamily="18" charset="0"/>
                <a:ea typeface="Times New Roman" pitchFamily="18" charset="0"/>
                <a:cs typeface="Times New Roman" pitchFamily="18" charset="0"/>
              </a:rPr>
              <a:t>CONTRASEÑA</a:t>
            </a: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332" y="4683611"/>
            <a:ext cx="2146300" cy="16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28600" y="533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" descr="Ordenador portátil Chromebook abier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544252"/>
            <a:ext cx="3218684" cy="190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26 Rectángulo"/>
          <p:cNvSpPr/>
          <p:nvPr/>
        </p:nvSpPr>
        <p:spPr>
          <a:xfrm>
            <a:off x="1196024" y="2564904"/>
            <a:ext cx="7369647" cy="923330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s-AR" dirty="0" smtClean="0">
                <a:solidFill>
                  <a:srgbClr val="218B88"/>
                </a:solidFill>
                <a:latin typeface="Baskerville Old Face" panose="02020602080505020303" pitchFamily="18" charset="0"/>
              </a:rPr>
              <a:t>Con este sistema el Jefe de Control podrá realizar el seguimiento del proceso de control en expedición y en caso de haber errores, verificarlos y decidir emitir la nota de crédito si es necesario</a:t>
            </a:r>
            <a:endParaRPr lang="es-AR" dirty="0">
              <a:solidFill>
                <a:srgbClr val="218B88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228600" y="908720"/>
            <a:ext cx="86638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latin typeface="Baskerville Old Face" panose="02020602080505020303" pitchFamily="18" charset="0"/>
              </a:rPr>
              <a:t>El equipo de control será el encargado de verificar que todos los pedidos de expedición se encuentren armados </a:t>
            </a:r>
            <a:r>
              <a:rPr lang="es-AR" dirty="0" smtClean="0">
                <a:latin typeface="Baskerville Old Face" panose="02020602080505020303" pitchFamily="18" charset="0"/>
              </a:rPr>
              <a:t>adecuadamente, </a:t>
            </a:r>
            <a:r>
              <a:rPr lang="es-AR" dirty="0">
                <a:latin typeface="Baskerville Old Face" panose="02020602080505020303" pitchFamily="18" charset="0"/>
              </a:rPr>
              <a:t>es decir, que todos los SKU estén correctos en tipo y cantidad. </a:t>
            </a:r>
            <a:endParaRPr lang="es-AR" dirty="0" smtClean="0">
              <a:latin typeface="Baskerville Old Face" panose="02020602080505020303" pitchFamily="18" charset="0"/>
            </a:endParaRPr>
          </a:p>
          <a:p>
            <a:r>
              <a:rPr lang="es-AR" dirty="0" smtClean="0">
                <a:latin typeface="Baskerville Old Face" panose="02020602080505020303" pitchFamily="18" charset="0"/>
              </a:rPr>
              <a:t>Además, serán los responsables de agregar (en caso de faltantes) o de quitar (por sobrantes) los SKU de los pedidos. </a:t>
            </a:r>
            <a:endParaRPr lang="es-AR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23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7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251520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7" name="16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4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28600" y="533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039" y="1141000"/>
            <a:ext cx="4460888" cy="171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395536" y="1165394"/>
            <a:ext cx="2452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latin typeface="Baskerville Old Face" panose="02020602080505020303" pitchFamily="18" charset="0"/>
              </a:rPr>
              <a:t>En la pantalla de inicio, </a:t>
            </a:r>
          </a:p>
          <a:p>
            <a:r>
              <a:rPr lang="es-AR" dirty="0" smtClean="0">
                <a:latin typeface="Baskerville Old Face" panose="02020602080505020303" pitchFamily="18" charset="0"/>
              </a:rPr>
              <a:t>&gt;Clic en </a:t>
            </a:r>
            <a:r>
              <a:rPr lang="es-AR" b="1" dirty="0" smtClean="0">
                <a:latin typeface="Baskerville Old Face" panose="02020602080505020303" pitchFamily="18" charset="0"/>
              </a:rPr>
              <a:t>SLVM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395487" y="1916832"/>
            <a:ext cx="209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latin typeface="Baskerville Old Face" panose="02020602080505020303" pitchFamily="18" charset="0"/>
              </a:rPr>
              <a:t>&gt;</a:t>
            </a:r>
            <a:r>
              <a:rPr lang="es-AR" b="1" dirty="0" smtClean="0">
                <a:latin typeface="Baskerville Old Face" panose="02020602080505020303" pitchFamily="18" charset="0"/>
              </a:rPr>
              <a:t>Control de Remitos</a:t>
            </a:r>
            <a:endParaRPr lang="es-AR" b="1" dirty="0">
              <a:latin typeface="Baskerville Old Face" panose="02020602080505020303" pitchFamily="18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395536" y="3284984"/>
            <a:ext cx="806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latin typeface="Baskerville Old Face" panose="02020602080505020303" pitchFamily="18" charset="0"/>
              </a:rPr>
              <a:t>Aparecerá el panel a través del cual se podrá realizar el seguimiento de los controles: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22" y="3831993"/>
            <a:ext cx="7848872" cy="149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Rectángulo redondeado"/>
          <p:cNvSpPr/>
          <p:nvPr/>
        </p:nvSpPr>
        <p:spPr>
          <a:xfrm>
            <a:off x="2343902" y="5229200"/>
            <a:ext cx="2007923" cy="79208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 dirty="0" smtClean="0"/>
              <a:t>Se podrá buscar por n° de consolidado comisionista o dejando 0 aparecerán todos</a:t>
            </a:r>
            <a:endParaRPr lang="es-AR" sz="1200" dirty="0"/>
          </a:p>
        </p:txBody>
      </p:sp>
      <p:sp>
        <p:nvSpPr>
          <p:cNvPr id="11" name="10 Rectángulo redondeado"/>
          <p:cNvSpPr/>
          <p:nvPr/>
        </p:nvSpPr>
        <p:spPr>
          <a:xfrm>
            <a:off x="4845174" y="5194191"/>
            <a:ext cx="1959074" cy="82709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 dirty="0" smtClean="0"/>
              <a:t>Se podrá buscar por n° de pedido de reparto o dejando 0 aparecerán todos</a:t>
            </a:r>
            <a:endParaRPr lang="es-AR" sz="1200" dirty="0"/>
          </a:p>
        </p:txBody>
      </p:sp>
      <p:sp>
        <p:nvSpPr>
          <p:cNvPr id="15" name="14 Flecha derecha"/>
          <p:cNvSpPr/>
          <p:nvPr/>
        </p:nvSpPr>
        <p:spPr>
          <a:xfrm>
            <a:off x="6372200" y="4293096"/>
            <a:ext cx="864096" cy="4320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CLIC</a:t>
            </a:r>
            <a:endParaRPr lang="es-AR" dirty="0"/>
          </a:p>
        </p:txBody>
      </p:sp>
      <p:cxnSp>
        <p:nvCxnSpPr>
          <p:cNvPr id="18" name="17 Conector recto de flecha"/>
          <p:cNvCxnSpPr/>
          <p:nvPr/>
        </p:nvCxnSpPr>
        <p:spPr>
          <a:xfrm>
            <a:off x="3347864" y="4869160"/>
            <a:ext cx="0" cy="2880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27 Conector recto de flecha"/>
          <p:cNvCxnSpPr/>
          <p:nvPr/>
        </p:nvCxnSpPr>
        <p:spPr>
          <a:xfrm>
            <a:off x="5724128" y="4869160"/>
            <a:ext cx="0" cy="2880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19 Proceso"/>
          <p:cNvSpPr/>
          <p:nvPr/>
        </p:nvSpPr>
        <p:spPr>
          <a:xfrm>
            <a:off x="899592" y="4579710"/>
            <a:ext cx="2592288" cy="289450"/>
          </a:xfrm>
          <a:prstGeom prst="flowChartProcess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20 Proceso"/>
          <p:cNvSpPr/>
          <p:nvPr/>
        </p:nvSpPr>
        <p:spPr>
          <a:xfrm>
            <a:off x="3635896" y="4579710"/>
            <a:ext cx="2232248" cy="289450"/>
          </a:xfrm>
          <a:prstGeom prst="flowChartProcess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8 Rectángulo"/>
          <p:cNvSpPr/>
          <p:nvPr/>
        </p:nvSpPr>
        <p:spPr>
          <a:xfrm>
            <a:off x="2951376" y="233809"/>
            <a:ext cx="3698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altLang="es-AR" sz="2400" b="1" dirty="0">
                <a:solidFill>
                  <a:srgbClr val="FF0000"/>
                </a:solidFill>
                <a:latin typeface="Baskerville Old Face" panose="02020602080505020303" pitchFamily="18" charset="0"/>
                <a:cs typeface="Andalus" panose="02020603050405020304" pitchFamily="18" charset="-78"/>
              </a:rPr>
              <a:t>CONTROL DEL PEDIDO</a:t>
            </a:r>
            <a:endParaRPr lang="es-ES_tradnl" altLang="es-AR" sz="2400" b="1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1825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11" grpId="0" animBg="1"/>
      <p:bldP spid="15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44208" y="5613731"/>
            <a:ext cx="2448271" cy="93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251520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7" name="16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5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28600" y="533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8960"/>
            <a:ext cx="7083796" cy="255754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251520" y="817623"/>
            <a:ext cx="3111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 smtClean="0">
                <a:latin typeface="Baskerville Old Face" panose="02020602080505020303" pitchFamily="18" charset="0"/>
              </a:rPr>
              <a:t>Desde este panel se podrá observar:</a:t>
            </a:r>
            <a:endParaRPr lang="es-AR" sz="1600" dirty="0">
              <a:latin typeface="Baskerville Old Face" panose="02020602080505020303" pitchFamily="18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51520" y="1124744"/>
            <a:ext cx="53655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 smtClean="0">
                <a:latin typeface="Baskerville Old Face" panose="02020602080505020303" pitchFamily="18" charset="0"/>
              </a:rPr>
              <a:t>1. El estado del control: los cuales pueden ser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AR" sz="1600" dirty="0">
                <a:solidFill>
                  <a:srgbClr val="5B666F"/>
                </a:solidFill>
                <a:latin typeface="Baskerville Old Face" panose="02020602080505020303" pitchFamily="18" charset="0"/>
              </a:rPr>
              <a:t>Sin remito: Aun no se ha generado remito desde expedición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AR" sz="1600" dirty="0">
                <a:solidFill>
                  <a:srgbClr val="5B666F"/>
                </a:solidFill>
                <a:latin typeface="Baskerville Old Face" panose="02020602080505020303" pitchFamily="18" charset="0"/>
              </a:rPr>
              <a:t>No Controlado: No fue controlado por el sector de control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AR" sz="1600" dirty="0">
                <a:solidFill>
                  <a:srgbClr val="5B666F"/>
                </a:solidFill>
                <a:latin typeface="Baskerville Old Face" panose="02020602080505020303" pitchFamily="18" charset="0"/>
              </a:rPr>
              <a:t>Control Parcial: Control en curso, no finalizado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AR" sz="1600" dirty="0">
                <a:solidFill>
                  <a:srgbClr val="5B666F"/>
                </a:solidFill>
                <a:latin typeface="Baskerville Old Face" panose="02020602080505020303" pitchFamily="18" charset="0"/>
              </a:rPr>
              <a:t>Controlado: Control finalizado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251520" y="2367776"/>
            <a:ext cx="5135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smtClean="0">
                <a:latin typeface="Baskerville Old Face" panose="02020602080505020303" pitchFamily="18" charset="0"/>
              </a:rPr>
              <a:t>2. Cantidad de remitos asociados a ese pedido</a:t>
            </a:r>
            <a:endParaRPr lang="es-AR" sz="1600" dirty="0">
              <a:latin typeface="Baskerville Old Face" panose="02020602080505020303" pitchFamily="18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251520" y="2633174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 smtClean="0">
                <a:latin typeface="Baskerville Old Face" panose="02020602080505020303" pitchFamily="18" charset="0"/>
              </a:rPr>
              <a:t>3. Detalle de ese control</a:t>
            </a:r>
            <a:endParaRPr lang="es-AR" sz="1600" dirty="0">
              <a:latin typeface="Baskerville Old Face" panose="02020602080505020303" pitchFamily="18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251520" y="5894348"/>
            <a:ext cx="5622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 smtClean="0">
                <a:latin typeface="Baskerville Old Face" panose="02020602080505020303" pitchFamily="18" charset="0"/>
              </a:rPr>
              <a:t>Al hacer clic en        se podrá tener acceso al detalle de este control</a:t>
            </a:r>
            <a:endParaRPr lang="es-AR" sz="1600" dirty="0">
              <a:latin typeface="Baskerville Old Face" panose="02020602080505020303" pitchFamily="18" charset="0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896" y="5945813"/>
            <a:ext cx="295275" cy="238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18 Elipse"/>
          <p:cNvSpPr/>
          <p:nvPr/>
        </p:nvSpPr>
        <p:spPr>
          <a:xfrm>
            <a:off x="5922569" y="3466458"/>
            <a:ext cx="288032" cy="28803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b="1" dirty="0" smtClean="0"/>
              <a:t>1</a:t>
            </a:r>
            <a:endParaRPr lang="es-AR" sz="1400" b="1" dirty="0"/>
          </a:p>
        </p:txBody>
      </p:sp>
      <p:sp>
        <p:nvSpPr>
          <p:cNvPr id="20" name="19 Elipse"/>
          <p:cNvSpPr/>
          <p:nvPr/>
        </p:nvSpPr>
        <p:spPr>
          <a:xfrm>
            <a:off x="6876256" y="3466458"/>
            <a:ext cx="288032" cy="28803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b="1" dirty="0"/>
              <a:t>2</a:t>
            </a:r>
          </a:p>
        </p:txBody>
      </p:sp>
      <p:sp>
        <p:nvSpPr>
          <p:cNvPr id="21" name="20 Elipse"/>
          <p:cNvSpPr/>
          <p:nvPr/>
        </p:nvSpPr>
        <p:spPr>
          <a:xfrm>
            <a:off x="7524327" y="3471918"/>
            <a:ext cx="288032" cy="28803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b="1" dirty="0" smtClean="0"/>
              <a:t>3</a:t>
            </a:r>
            <a:endParaRPr lang="es-AR" sz="1400" b="1" dirty="0"/>
          </a:p>
        </p:txBody>
      </p:sp>
      <p:sp>
        <p:nvSpPr>
          <p:cNvPr id="10" name="9 Rectángulo"/>
          <p:cNvSpPr/>
          <p:nvPr/>
        </p:nvSpPr>
        <p:spPr>
          <a:xfrm>
            <a:off x="3390598" y="325892"/>
            <a:ext cx="2820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altLang="es-AR" b="1" dirty="0">
                <a:solidFill>
                  <a:srgbClr val="FF0000"/>
                </a:solidFill>
                <a:latin typeface="Baskerville Old Face" panose="02020602080505020303" pitchFamily="18" charset="0"/>
                <a:cs typeface="Andalus" panose="02020603050405020304" pitchFamily="18" charset="-78"/>
              </a:rPr>
              <a:t>CONTROL DEL PEDIDO</a:t>
            </a:r>
            <a:endParaRPr lang="es-ES_tradnl" altLang="es-AR" b="1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1540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787566"/>
              </a:clrFrom>
              <a:clrTo>
                <a:srgbClr val="78756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6801">
            <a:off x="6390605" y="4589737"/>
            <a:ext cx="1696436" cy="125569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251520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7" name="16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>
                <a:latin typeface="Baskerville Old Face" panose="02020602080505020303" pitchFamily="18" charset="0"/>
              </a:rPr>
              <a:t>6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28600" y="533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88" y="1628800"/>
            <a:ext cx="757237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251520" y="919686"/>
            <a:ext cx="320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latin typeface="Baskerville Old Face" panose="02020602080505020303" pitchFamily="18" charset="0"/>
              </a:rPr>
              <a:t>Así se verá el detalle del control: 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1036584" y="4541818"/>
            <a:ext cx="5507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Los controles deberán utilizar una nueva herramienta para controlar los 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pedidos en expedición, </a:t>
            </a:r>
            <a:r>
              <a:rPr lang="es-AR" b="1" dirty="0" smtClean="0">
                <a:solidFill>
                  <a:srgbClr val="394A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handheld</a:t>
            </a:r>
            <a:r>
              <a:rPr lang="es-AR" b="1" dirty="0">
                <a:solidFill>
                  <a:srgbClr val="394A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 </a:t>
            </a:r>
            <a:r>
              <a:rPr lang="es-AR" b="1" dirty="0" smtClean="0">
                <a:solidFill>
                  <a:srgbClr val="394A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(HH).</a:t>
            </a:r>
            <a:endParaRPr lang="es-AR" b="1" dirty="0">
              <a:solidFill>
                <a:srgbClr val="394A9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  <a:p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Comenzarán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escaneando el 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código de la carreta o roll y </a:t>
            </a:r>
            <a:r>
              <a:rPr lang="es-AR" dirty="0">
                <a:solidFill>
                  <a:srgbClr val="394A91"/>
                </a:solidFill>
                <a:latin typeface="Baskerville Old Face" panose="02020602080505020303" pitchFamily="18" charset="0"/>
              </a:rPr>
              <a:t>luego </a:t>
            </a:r>
            <a:r>
              <a:rPr lang="es-AR" dirty="0" smtClean="0">
                <a:solidFill>
                  <a:srgbClr val="394A91"/>
                </a:solidFill>
                <a:latin typeface="Baskerville Old Face" panose="02020602080505020303" pitchFamily="18" charset="0"/>
              </a:rPr>
              <a:t>artículo por artículo. </a:t>
            </a:r>
          </a:p>
        </p:txBody>
      </p:sp>
      <p:sp>
        <p:nvSpPr>
          <p:cNvPr id="24" name="23 Rectángulo"/>
          <p:cNvSpPr/>
          <p:nvPr/>
        </p:nvSpPr>
        <p:spPr>
          <a:xfrm>
            <a:off x="1036584" y="4437111"/>
            <a:ext cx="7070831" cy="14401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6" name="25 Rectángulo redondeado"/>
          <p:cNvSpPr/>
          <p:nvPr/>
        </p:nvSpPr>
        <p:spPr>
          <a:xfrm>
            <a:off x="4973773" y="1865675"/>
            <a:ext cx="1512168" cy="7200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 dirty="0" smtClean="0"/>
              <a:t>Aparecerá el nombre del control a cargo de dicha tarea</a:t>
            </a:r>
            <a:endParaRPr lang="es-AR" sz="1200" dirty="0"/>
          </a:p>
        </p:txBody>
      </p:sp>
      <p:cxnSp>
        <p:nvCxnSpPr>
          <p:cNvPr id="27" name="26 Conector recto de flecha"/>
          <p:cNvCxnSpPr/>
          <p:nvPr/>
        </p:nvCxnSpPr>
        <p:spPr>
          <a:xfrm>
            <a:off x="5729857" y="2585755"/>
            <a:ext cx="0" cy="45168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4 Rectángulo"/>
          <p:cNvSpPr/>
          <p:nvPr/>
        </p:nvSpPr>
        <p:spPr>
          <a:xfrm>
            <a:off x="3134273" y="318610"/>
            <a:ext cx="2820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altLang="es-AR" b="1" dirty="0">
                <a:solidFill>
                  <a:srgbClr val="FF0000"/>
                </a:solidFill>
                <a:latin typeface="Baskerville Old Face" panose="02020602080505020303" pitchFamily="18" charset="0"/>
                <a:cs typeface="Andalus" panose="02020603050405020304" pitchFamily="18" charset="-78"/>
              </a:rPr>
              <a:t>CONTROL DEL PEDIDO</a:t>
            </a:r>
            <a:endParaRPr lang="es-ES_tradnl" altLang="es-AR" b="1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796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251520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7" name="16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7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28600" y="533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228600" y="807450"/>
            <a:ext cx="4184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>
                <a:latin typeface="Baskerville Old Face" panose="02020602080505020303" pitchFamily="18" charset="0"/>
              </a:rPr>
              <a:t>El control se desarrollará </a:t>
            </a:r>
            <a:r>
              <a:rPr lang="es-AR" sz="1600" dirty="0" smtClean="0">
                <a:latin typeface="Baskerville Old Face" panose="02020602080505020303" pitchFamily="18" charset="0"/>
              </a:rPr>
              <a:t>de la siguiente manera: </a:t>
            </a:r>
            <a:endParaRPr lang="es-AR" sz="1600" dirty="0">
              <a:latin typeface="Baskerville Old Face" panose="02020602080505020303" pitchFamily="18" charset="0"/>
            </a:endParaRPr>
          </a:p>
        </p:txBody>
      </p:sp>
      <p:graphicFrame>
        <p:nvGraphicFramePr>
          <p:cNvPr id="36" name="35 Diagrama"/>
          <p:cNvGraphicFramePr/>
          <p:nvPr>
            <p:extLst>
              <p:ext uri="{D42A27DB-BD31-4B8C-83A1-F6EECF244321}">
                <p14:modId xmlns:p14="http://schemas.microsoft.com/office/powerpoint/2010/main" val="2622607812"/>
              </p:ext>
            </p:extLst>
          </p:nvPr>
        </p:nvGraphicFramePr>
        <p:xfrm>
          <a:off x="668342" y="2888940"/>
          <a:ext cx="3744417" cy="684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8" name="37 Diagrama"/>
          <p:cNvGraphicFramePr/>
          <p:nvPr>
            <p:extLst>
              <p:ext uri="{D42A27DB-BD31-4B8C-83A1-F6EECF244321}">
                <p14:modId xmlns:p14="http://schemas.microsoft.com/office/powerpoint/2010/main" val="324139788"/>
              </p:ext>
            </p:extLst>
          </p:nvPr>
        </p:nvGraphicFramePr>
        <p:xfrm>
          <a:off x="682863" y="5445224"/>
          <a:ext cx="7778274" cy="947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37" name="36 Diagrama"/>
          <p:cNvGraphicFramePr/>
          <p:nvPr>
            <p:extLst>
              <p:ext uri="{D42A27DB-BD31-4B8C-83A1-F6EECF244321}">
                <p14:modId xmlns:p14="http://schemas.microsoft.com/office/powerpoint/2010/main" val="627854172"/>
              </p:ext>
            </p:extLst>
          </p:nvPr>
        </p:nvGraphicFramePr>
        <p:xfrm>
          <a:off x="4815553" y="2883514"/>
          <a:ext cx="3587824" cy="689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39" name="38 Diagrama"/>
          <p:cNvGraphicFramePr/>
          <p:nvPr>
            <p:extLst>
              <p:ext uri="{D42A27DB-BD31-4B8C-83A1-F6EECF244321}">
                <p14:modId xmlns:p14="http://schemas.microsoft.com/office/powerpoint/2010/main" val="4006683760"/>
              </p:ext>
            </p:extLst>
          </p:nvPr>
        </p:nvGraphicFramePr>
        <p:xfrm>
          <a:off x="3805778" y="3912232"/>
          <a:ext cx="2448272" cy="1080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40" name="39 Diagrama"/>
          <p:cNvGraphicFramePr/>
          <p:nvPr>
            <p:extLst>
              <p:ext uri="{D42A27DB-BD31-4B8C-83A1-F6EECF244321}">
                <p14:modId xmlns:p14="http://schemas.microsoft.com/office/powerpoint/2010/main" val="921086788"/>
              </p:ext>
            </p:extLst>
          </p:nvPr>
        </p:nvGraphicFramePr>
        <p:xfrm>
          <a:off x="6594513" y="3933056"/>
          <a:ext cx="2297967" cy="1090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sp>
        <p:nvSpPr>
          <p:cNvPr id="31" name="30 Rectángulo"/>
          <p:cNvSpPr/>
          <p:nvPr/>
        </p:nvSpPr>
        <p:spPr>
          <a:xfrm>
            <a:off x="3390598" y="227069"/>
            <a:ext cx="2820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altLang="es-AR" b="1" dirty="0">
                <a:solidFill>
                  <a:srgbClr val="FF0000"/>
                </a:solidFill>
                <a:latin typeface="Baskerville Old Face" panose="02020602080505020303" pitchFamily="18" charset="0"/>
                <a:cs typeface="Andalus" panose="02020603050405020304" pitchFamily="18" charset="-78"/>
              </a:rPr>
              <a:t>CONTROL DEL PEDIDO</a:t>
            </a:r>
            <a:endParaRPr lang="es-ES_tradnl" altLang="es-AR" b="1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  <p:sp>
        <p:nvSpPr>
          <p:cNvPr id="43" name="42 Flecha abajo"/>
          <p:cNvSpPr/>
          <p:nvPr/>
        </p:nvSpPr>
        <p:spPr>
          <a:xfrm>
            <a:off x="2294422" y="3861048"/>
            <a:ext cx="669670" cy="1380946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aphicFrame>
        <p:nvGraphicFramePr>
          <p:cNvPr id="46" name="45 Diagrama"/>
          <p:cNvGraphicFramePr/>
          <p:nvPr>
            <p:extLst>
              <p:ext uri="{D42A27DB-BD31-4B8C-83A1-F6EECF244321}">
                <p14:modId xmlns:p14="http://schemas.microsoft.com/office/powerpoint/2010/main" val="3814351874"/>
              </p:ext>
            </p:extLst>
          </p:nvPr>
        </p:nvGraphicFramePr>
        <p:xfrm>
          <a:off x="1055496" y="1267852"/>
          <a:ext cx="4526175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graphicFrame>
        <p:nvGraphicFramePr>
          <p:cNvPr id="47" name="46 Diagrama"/>
          <p:cNvGraphicFramePr/>
          <p:nvPr>
            <p:extLst>
              <p:ext uri="{D42A27DB-BD31-4B8C-83A1-F6EECF244321}">
                <p14:modId xmlns:p14="http://schemas.microsoft.com/office/powerpoint/2010/main" val="3805316934"/>
              </p:ext>
            </p:extLst>
          </p:nvPr>
        </p:nvGraphicFramePr>
        <p:xfrm>
          <a:off x="2130170" y="1710197"/>
          <a:ext cx="4572000" cy="422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3" r:lo="rId34" r:qs="rId35" r:cs="rId36"/>
          </a:graphicData>
        </a:graphic>
      </p:graphicFrame>
      <p:graphicFrame>
        <p:nvGraphicFramePr>
          <p:cNvPr id="48" name="47 Diagrama"/>
          <p:cNvGraphicFramePr/>
          <p:nvPr>
            <p:extLst>
              <p:ext uri="{D42A27DB-BD31-4B8C-83A1-F6EECF244321}">
                <p14:modId xmlns:p14="http://schemas.microsoft.com/office/powerpoint/2010/main" val="1908552608"/>
              </p:ext>
            </p:extLst>
          </p:nvPr>
        </p:nvGraphicFramePr>
        <p:xfrm>
          <a:off x="3201166" y="2289946"/>
          <a:ext cx="4572000" cy="410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8" r:lo="rId39" r:qs="rId40" r:cs="rId41"/>
          </a:graphicData>
        </a:graphic>
      </p:graphicFrame>
      <p:sp>
        <p:nvSpPr>
          <p:cNvPr id="50" name="49 Flecha abajo"/>
          <p:cNvSpPr/>
          <p:nvPr/>
        </p:nvSpPr>
        <p:spPr>
          <a:xfrm>
            <a:off x="3779912" y="2591944"/>
            <a:ext cx="288032" cy="324616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28 Flecha abajo"/>
          <p:cNvSpPr/>
          <p:nvPr/>
        </p:nvSpPr>
        <p:spPr>
          <a:xfrm flipH="1">
            <a:off x="6195561" y="2084368"/>
            <a:ext cx="310395" cy="250801"/>
          </a:xfrm>
          <a:prstGeom prst="downArrow">
            <a:avLst/>
          </a:prstGeom>
          <a:solidFill>
            <a:srgbClr val="CFDDED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1" name="50 Flecha abajo"/>
          <p:cNvSpPr/>
          <p:nvPr/>
        </p:nvSpPr>
        <p:spPr>
          <a:xfrm flipH="1">
            <a:off x="7917182" y="3501008"/>
            <a:ext cx="327225" cy="425750"/>
          </a:xfrm>
          <a:prstGeom prst="downArrow">
            <a:avLst/>
          </a:prstGeom>
          <a:solidFill>
            <a:srgbClr val="CFDDED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2" name="51 Flecha abajo"/>
          <p:cNvSpPr/>
          <p:nvPr/>
        </p:nvSpPr>
        <p:spPr>
          <a:xfrm flipH="1">
            <a:off x="5366353" y="3501008"/>
            <a:ext cx="357774" cy="424656"/>
          </a:xfrm>
          <a:prstGeom prst="downArrow">
            <a:avLst/>
          </a:prstGeom>
          <a:solidFill>
            <a:srgbClr val="CFDDED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6" name="55 Flecha abajo"/>
          <p:cNvSpPr/>
          <p:nvPr/>
        </p:nvSpPr>
        <p:spPr>
          <a:xfrm>
            <a:off x="5234045" y="1556792"/>
            <a:ext cx="275191" cy="288032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7" name="56 Flecha abajo"/>
          <p:cNvSpPr/>
          <p:nvPr/>
        </p:nvSpPr>
        <p:spPr>
          <a:xfrm>
            <a:off x="7164288" y="2537670"/>
            <a:ext cx="288032" cy="324616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8" name="57 Flecha abajo"/>
          <p:cNvSpPr/>
          <p:nvPr/>
        </p:nvSpPr>
        <p:spPr>
          <a:xfrm flipH="1">
            <a:off x="5190885" y="4941168"/>
            <a:ext cx="318350" cy="489352"/>
          </a:xfrm>
          <a:prstGeom prst="downArrow">
            <a:avLst/>
          </a:prstGeom>
          <a:solidFill>
            <a:srgbClr val="CFDDED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9" name="58 Flecha abajo"/>
          <p:cNvSpPr/>
          <p:nvPr/>
        </p:nvSpPr>
        <p:spPr>
          <a:xfrm flipH="1">
            <a:off x="7917182" y="4941168"/>
            <a:ext cx="327224" cy="489352"/>
          </a:xfrm>
          <a:prstGeom prst="downArrow">
            <a:avLst/>
          </a:prstGeom>
          <a:solidFill>
            <a:srgbClr val="CFDDED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3247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" grpId="0">
        <p:bldAsOne/>
      </p:bldGraphic>
      <p:bldGraphic spid="38" grpId="0">
        <p:bldAsOne/>
      </p:bldGraphic>
      <p:bldGraphic spid="37" grpId="0">
        <p:bldAsOne/>
      </p:bldGraphic>
      <p:bldGraphic spid="39" grpId="0">
        <p:bldAsOne/>
      </p:bldGraphic>
      <p:bldGraphic spid="40" grpId="0">
        <p:bldAsOne/>
      </p:bldGraphic>
      <p:bldP spid="43" grpId="0" animBg="1"/>
      <p:bldGraphic spid="46" grpId="0">
        <p:bldAsOne/>
      </p:bldGraphic>
      <p:bldGraphic spid="47" grpId="0">
        <p:bldAsOne/>
      </p:bldGraphic>
      <p:bldGraphic spid="48" grpId="0">
        <p:bldAsOne/>
      </p:bldGraphic>
      <p:bldP spid="50" grpId="0" animBg="1"/>
      <p:bldP spid="29" grpId="0" animBg="1"/>
      <p:bldP spid="51" grpId="0" animBg="1"/>
      <p:bldP spid="52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n 2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844" y="1268760"/>
            <a:ext cx="5022651" cy="223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894" y="4249510"/>
            <a:ext cx="6033783" cy="229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1264052" cy="590206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251520" y="771775"/>
            <a:ext cx="8640960" cy="64937"/>
          </a:xfrm>
          <a:prstGeom prst="rect">
            <a:avLst/>
          </a:prstGeom>
          <a:solidFill>
            <a:srgbClr val="394A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7" name="16 Rectángulo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dirty="0" smtClean="0">
                <a:latin typeface="Baskerville Old Face" panose="02020602080505020303" pitchFamily="18" charset="0"/>
              </a:rPr>
              <a:t>8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28600" y="533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79512" y="867252"/>
            <a:ext cx="8663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latin typeface="Baskerville Old Face" panose="02020602080505020303" pitchFamily="18" charset="0"/>
              </a:rPr>
              <a:t>Cuando el pedido se encuentre en estado CONTROLADO, el Jefe de Control supervisará dicha tarea. 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8550" y="2215067"/>
            <a:ext cx="4165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latin typeface="Baskerville Old Face" panose="02020602080505020303" pitchFamily="18" charset="0"/>
              </a:rPr>
              <a:t>1. </a:t>
            </a:r>
            <a:r>
              <a:rPr lang="es-AR" dirty="0">
                <a:latin typeface="Baskerville Old Face" panose="02020602080505020303" pitchFamily="18" charset="0"/>
              </a:rPr>
              <a:t>C</a:t>
            </a:r>
            <a:r>
              <a:rPr lang="es-AR" dirty="0" smtClean="0">
                <a:latin typeface="Baskerville Old Face" panose="02020602080505020303" pitchFamily="18" charset="0"/>
              </a:rPr>
              <a:t>uando el icono aparece        significa que en el control </a:t>
            </a:r>
            <a:r>
              <a:rPr lang="es-AR" dirty="0" smtClean="0">
                <a:solidFill>
                  <a:schemeClr val="accent4">
                    <a:lumMod val="50000"/>
                  </a:schemeClr>
                </a:solidFill>
                <a:latin typeface="Baskerville Old Face" panose="02020602080505020303" pitchFamily="18" charset="0"/>
              </a:rPr>
              <a:t>NO</a:t>
            </a:r>
            <a:r>
              <a:rPr lang="es-AR" dirty="0" smtClean="0">
                <a:latin typeface="Baskerville Old Face" panose="02020602080505020303" pitchFamily="18" charset="0"/>
              </a:rPr>
              <a:t> aparecieron errores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cxnSp>
        <p:nvCxnSpPr>
          <p:cNvPr id="15" name="14 Conector recto de flecha"/>
          <p:cNvCxnSpPr/>
          <p:nvPr/>
        </p:nvCxnSpPr>
        <p:spPr>
          <a:xfrm>
            <a:off x="7000393" y="4139949"/>
            <a:ext cx="0" cy="26229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192429" y="4815801"/>
            <a:ext cx="1950660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>
                <a:latin typeface="Baskerville Old Face" panose="02020602080505020303" pitchFamily="18" charset="0"/>
              </a:rPr>
              <a:t>Clic en        para imprimir el remito</a:t>
            </a:r>
            <a:endParaRPr lang="es-AR" dirty="0">
              <a:latin typeface="Baskerville Old Face" panose="02020602080505020303" pitchFamily="18" charset="0"/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723" y="4900841"/>
            <a:ext cx="295275" cy="238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14" y="2300937"/>
            <a:ext cx="295275" cy="238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135450" y="1513583"/>
            <a:ext cx="4148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latin typeface="Baskerville Old Face" panose="02020602080505020303" pitchFamily="18" charset="0"/>
              </a:rPr>
              <a:t>Al hacer clic en el detalle </a:t>
            </a:r>
            <a:r>
              <a:rPr lang="es-AR" dirty="0" smtClean="0">
                <a:latin typeface="Baskerville Old Face" panose="02020602080505020303" pitchFamily="18" charset="0"/>
              </a:rPr>
              <a:t>del </a:t>
            </a:r>
            <a:r>
              <a:rPr lang="es-AR" dirty="0">
                <a:latin typeface="Baskerville Old Face" panose="02020602080505020303" pitchFamily="18" charset="0"/>
              </a:rPr>
              <a:t>pedido, podrán darse dos situaciones: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64" y="2862228"/>
            <a:ext cx="5771523" cy="127772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9 Proceso"/>
          <p:cNvSpPr/>
          <p:nvPr/>
        </p:nvSpPr>
        <p:spPr>
          <a:xfrm>
            <a:off x="6804248" y="3717031"/>
            <a:ext cx="392290" cy="390191"/>
          </a:xfrm>
          <a:prstGeom prst="flowChartProcess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13 Rectángulo"/>
          <p:cNvSpPr/>
          <p:nvPr/>
        </p:nvSpPr>
        <p:spPr>
          <a:xfrm>
            <a:off x="2919323" y="334438"/>
            <a:ext cx="2820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altLang="es-AR" b="1" dirty="0">
                <a:solidFill>
                  <a:srgbClr val="FF0000"/>
                </a:solidFill>
                <a:latin typeface="Baskerville Old Face" panose="02020602080505020303" pitchFamily="18" charset="0"/>
                <a:cs typeface="Andalus" panose="02020603050405020304" pitchFamily="18" charset="-78"/>
              </a:rPr>
              <a:t>CONTROL DEL PEDIDO</a:t>
            </a:r>
            <a:endParaRPr lang="es-ES_tradnl" altLang="es-AR" b="1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841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25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 animBg="1"/>
      <p:bldP spid="6" grpId="0"/>
      <p:bldP spid="10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</TotalTime>
  <Words>803</Words>
  <Application>Microsoft Office PowerPoint</Application>
  <PresentationFormat>Presentación en pantalla (4:3)</PresentationFormat>
  <Paragraphs>87</Paragraphs>
  <Slides>12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Carla Calvo</dc:creator>
  <cp:lastModifiedBy>Carla Calvo</cp:lastModifiedBy>
  <cp:revision>54</cp:revision>
  <dcterms:created xsi:type="dcterms:W3CDTF">2020-08-27T12:56:12Z</dcterms:created>
  <dcterms:modified xsi:type="dcterms:W3CDTF">2020-08-31T18:51:47Z</dcterms:modified>
</cp:coreProperties>
</file>